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21"/>
  </p:handoutMasterIdLst>
  <p:sldIdLst>
    <p:sldId id="258" r:id="rId4"/>
    <p:sldId id="289" r:id="rId6"/>
    <p:sldId id="259" r:id="rId7"/>
    <p:sldId id="311" r:id="rId8"/>
    <p:sldId id="383" r:id="rId9"/>
    <p:sldId id="384" r:id="rId10"/>
    <p:sldId id="414" r:id="rId11"/>
    <p:sldId id="264" r:id="rId12"/>
    <p:sldId id="327" r:id="rId13"/>
    <p:sldId id="387" r:id="rId14"/>
    <p:sldId id="388" r:id="rId15"/>
    <p:sldId id="389" r:id="rId16"/>
    <p:sldId id="415" r:id="rId17"/>
    <p:sldId id="423" r:id="rId18"/>
    <p:sldId id="390" r:id="rId19"/>
    <p:sldId id="325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50" userDrawn="1">
          <p15:clr>
            <a:srgbClr val="A4A3A4"/>
          </p15:clr>
        </p15:guide>
        <p15:guide id="5" orient="horz" pos="3941" userDrawn="1">
          <p15:clr>
            <a:srgbClr val="A4A3A4"/>
          </p15:clr>
        </p15:guide>
        <p15:guide id="6" orient="horz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9" autoAdjust="0"/>
    <p:restoredTop sz="97919" autoAdjust="0"/>
  </p:normalViewPr>
  <p:slideViewPr>
    <p:cSldViewPr snapToGrid="0" showGuides="1">
      <p:cViewPr>
        <p:scale>
          <a:sx n="66" d="100"/>
          <a:sy n="66" d="100"/>
        </p:scale>
        <p:origin x="-2100" y="-1176"/>
      </p:cViewPr>
      <p:guideLst>
        <p:guide pos="379"/>
        <p:guide pos="3840"/>
        <p:guide orient="horz" pos="648"/>
        <p:guide orient="horz" pos="750"/>
        <p:guide orient="horz" pos="3941"/>
        <p:guide orient="horz"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/>
                <a:cs typeface="思源黑体 CN Regular" panose="020B0500000000000000" charset="-122"/>
              </a:rPr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/>
                <a:cs typeface="思源黑体 CN Regular" panose="020B0500000000000000" charset="-122"/>
              </a:rPr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8AD67BAD-94D6-41FB-918A-8A097AF5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EC3CA740-E0CF-4BD2-B7AF-95FFD42854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69097" y="1479051"/>
            <a:ext cx="10251151" cy="1266092"/>
          </a:xfrm>
          <a:custGeom>
            <a:avLst/>
            <a:gdLst>
              <a:gd name="connsiteX0" fmla="*/ 128964 w 10251151"/>
              <a:gd name="connsiteY0" fmla="*/ 0 h 1266092"/>
              <a:gd name="connsiteX1" fmla="*/ 10122187 w 10251151"/>
              <a:gd name="connsiteY1" fmla="*/ 0 h 1266092"/>
              <a:gd name="connsiteX2" fmla="*/ 10251151 w 10251151"/>
              <a:gd name="connsiteY2" fmla="*/ 128964 h 1266092"/>
              <a:gd name="connsiteX3" fmla="*/ 10251151 w 10251151"/>
              <a:gd name="connsiteY3" fmla="*/ 1137128 h 1266092"/>
              <a:gd name="connsiteX4" fmla="*/ 10122187 w 10251151"/>
              <a:gd name="connsiteY4" fmla="*/ 1266092 h 1266092"/>
              <a:gd name="connsiteX5" fmla="*/ 128964 w 10251151"/>
              <a:gd name="connsiteY5" fmla="*/ 1266092 h 1266092"/>
              <a:gd name="connsiteX6" fmla="*/ 0 w 10251151"/>
              <a:gd name="connsiteY6" fmla="*/ 1137128 h 1266092"/>
              <a:gd name="connsiteX7" fmla="*/ 0 w 10251151"/>
              <a:gd name="connsiteY7" fmla="*/ 128964 h 1266092"/>
              <a:gd name="connsiteX8" fmla="*/ 128964 w 10251151"/>
              <a:gd name="connsiteY8" fmla="*/ 0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1151" h="1266092">
                <a:moveTo>
                  <a:pt x="128964" y="0"/>
                </a:moveTo>
                <a:lnTo>
                  <a:pt x="10122187" y="0"/>
                </a:lnTo>
                <a:cubicBezTo>
                  <a:pt x="10193412" y="0"/>
                  <a:pt x="10251151" y="57739"/>
                  <a:pt x="10251151" y="128964"/>
                </a:cubicBezTo>
                <a:lnTo>
                  <a:pt x="10251151" y="1137128"/>
                </a:lnTo>
                <a:cubicBezTo>
                  <a:pt x="10251151" y="1208353"/>
                  <a:pt x="10193412" y="1266092"/>
                  <a:pt x="10122187" y="1266092"/>
                </a:cubicBezTo>
                <a:lnTo>
                  <a:pt x="128964" y="1266092"/>
                </a:lnTo>
                <a:cubicBezTo>
                  <a:pt x="57739" y="1266092"/>
                  <a:pt x="0" y="1208353"/>
                  <a:pt x="0" y="1137128"/>
                </a:cubicBezTo>
                <a:lnTo>
                  <a:pt x="0" y="128964"/>
                </a:lnTo>
                <a:cubicBezTo>
                  <a:pt x="0" y="57739"/>
                  <a:pt x="57739" y="0"/>
                  <a:pt x="128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944914" y="1629122"/>
            <a:ext cx="8302172" cy="3599758"/>
            <a:chOff x="2380330" y="1817915"/>
            <a:chExt cx="7431340" cy="3222172"/>
          </a:xfrm>
          <a:gradFill flip="none" rotWithShape="1">
            <a:gsLst>
              <a:gs pos="0">
                <a:schemeClr val="bg1">
                  <a:alpha val="8000"/>
                </a:schemeClr>
              </a:gs>
              <a:gs pos="74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4" name="Freeform: Shape 3"/>
            <p:cNvSpPr/>
            <p:nvPr/>
          </p:nvSpPr>
          <p:spPr>
            <a:xfrm>
              <a:off x="4484914" y="1817915"/>
              <a:ext cx="3222172" cy="3222172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946582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80330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  <p:transition spd="slow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8127999" cy="6858000"/>
          </a:xfrm>
          <a:custGeom>
            <a:avLst/>
            <a:gdLst>
              <a:gd name="connsiteX0" fmla="*/ 0 w 8127999"/>
              <a:gd name="connsiteY0" fmla="*/ 0 h 6858000"/>
              <a:gd name="connsiteX1" fmla="*/ 8127999 w 8127999"/>
              <a:gd name="connsiteY1" fmla="*/ 0 h 6858000"/>
              <a:gd name="connsiteX2" fmla="*/ 8127999 w 8127999"/>
              <a:gd name="connsiteY2" fmla="*/ 2665499 h 6858000"/>
              <a:gd name="connsiteX3" fmla="*/ 8123242 w 8127999"/>
              <a:gd name="connsiteY3" fmla="*/ 2720287 h 6858000"/>
              <a:gd name="connsiteX4" fmla="*/ 7848781 w 8127999"/>
              <a:gd name="connsiteY4" fmla="*/ 3039000 h 6858000"/>
              <a:gd name="connsiteX5" fmla="*/ 7830599 w 8127999"/>
              <a:gd name="connsiteY5" fmla="*/ 3058302 h 6858000"/>
              <a:gd name="connsiteX6" fmla="*/ 7790843 w 8127999"/>
              <a:gd name="connsiteY6" fmla="*/ 3091104 h 6858000"/>
              <a:gd name="connsiteX7" fmla="*/ 7650881 w 8127999"/>
              <a:gd name="connsiteY7" fmla="*/ 3428999 h 6858000"/>
              <a:gd name="connsiteX8" fmla="*/ 7790843 w 8127999"/>
              <a:gd name="connsiteY8" fmla="*/ 3766895 h 6858000"/>
              <a:gd name="connsiteX9" fmla="*/ 7794758 w 8127999"/>
              <a:gd name="connsiteY9" fmla="*/ 3770126 h 6858000"/>
              <a:gd name="connsiteX10" fmla="*/ 7848782 w 8127999"/>
              <a:gd name="connsiteY10" fmla="*/ 3827475 h 6858000"/>
              <a:gd name="connsiteX11" fmla="*/ 8123243 w 8127999"/>
              <a:gd name="connsiteY11" fmla="*/ 4146188 h 6858000"/>
              <a:gd name="connsiteX12" fmla="*/ 8127999 w 8127999"/>
              <a:gd name="connsiteY12" fmla="*/ 4200964 h 6858000"/>
              <a:gd name="connsiteX13" fmla="*/ 8127999 w 8127999"/>
              <a:gd name="connsiteY13" fmla="*/ 6858000 h 6858000"/>
              <a:gd name="connsiteX14" fmla="*/ 0 w 8127999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7999" h="6858000">
                <a:moveTo>
                  <a:pt x="0" y="0"/>
                </a:moveTo>
                <a:lnTo>
                  <a:pt x="8127999" y="0"/>
                </a:lnTo>
                <a:lnTo>
                  <a:pt x="8127999" y="2665499"/>
                </a:lnTo>
                <a:lnTo>
                  <a:pt x="8123242" y="2720287"/>
                </a:lnTo>
                <a:cubicBezTo>
                  <a:pt x="8091814" y="2891941"/>
                  <a:pt x="7961966" y="2936833"/>
                  <a:pt x="7848781" y="3039000"/>
                </a:cubicBezTo>
                <a:lnTo>
                  <a:pt x="7830599" y="3058302"/>
                </a:lnTo>
                <a:lnTo>
                  <a:pt x="7790843" y="3091104"/>
                </a:lnTo>
                <a:cubicBezTo>
                  <a:pt x="7704367" y="3177579"/>
                  <a:pt x="7650881" y="3297043"/>
                  <a:pt x="7650881" y="3428999"/>
                </a:cubicBezTo>
                <a:cubicBezTo>
                  <a:pt x="7650881" y="3560956"/>
                  <a:pt x="7704367" y="3680420"/>
                  <a:pt x="7790843" y="3766895"/>
                </a:cubicBezTo>
                <a:lnTo>
                  <a:pt x="7794758" y="3770126"/>
                </a:lnTo>
                <a:lnTo>
                  <a:pt x="7848782" y="3827475"/>
                </a:lnTo>
                <a:cubicBezTo>
                  <a:pt x="7961967" y="3929642"/>
                  <a:pt x="8091815" y="3974535"/>
                  <a:pt x="8123243" y="4146188"/>
                </a:cubicBezTo>
                <a:lnTo>
                  <a:pt x="8127999" y="4200964"/>
                </a:lnTo>
                <a:lnTo>
                  <a:pt x="8127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07467" y="1398951"/>
            <a:ext cx="4066385" cy="4060098"/>
          </a:xfrm>
          <a:custGeom>
            <a:avLst/>
            <a:gdLst>
              <a:gd name="connsiteX0" fmla="*/ 3248078 w 6496156"/>
              <a:gd name="connsiteY0" fmla="*/ 0 h 6496156"/>
              <a:gd name="connsiteX1" fmla="*/ 6496156 w 6496156"/>
              <a:gd name="connsiteY1" fmla="*/ 3248078 h 6496156"/>
              <a:gd name="connsiteX2" fmla="*/ 3248078 w 6496156"/>
              <a:gd name="connsiteY2" fmla="*/ 6496156 h 6496156"/>
              <a:gd name="connsiteX3" fmla="*/ 0 w 6496156"/>
              <a:gd name="connsiteY3" fmla="*/ 3248078 h 6496156"/>
              <a:gd name="connsiteX4" fmla="*/ 3248078 w 6496156"/>
              <a:gd name="connsiteY4" fmla="*/ 0 h 649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6156" h="6496156">
                <a:moveTo>
                  <a:pt x="3248078" y="0"/>
                </a:moveTo>
                <a:cubicBezTo>
                  <a:pt x="5041942" y="0"/>
                  <a:pt x="6496156" y="1454214"/>
                  <a:pt x="6496156" y="3248078"/>
                </a:cubicBezTo>
                <a:cubicBezTo>
                  <a:pt x="6496156" y="5041942"/>
                  <a:pt x="5041942" y="6496156"/>
                  <a:pt x="3248078" y="6496156"/>
                </a:cubicBezTo>
                <a:cubicBezTo>
                  <a:pt x="1454214" y="6496156"/>
                  <a:pt x="0" y="5041942"/>
                  <a:pt x="0" y="3248078"/>
                </a:cubicBezTo>
                <a:cubicBezTo>
                  <a:pt x="0" y="1454214"/>
                  <a:pt x="1454214" y="0"/>
                  <a:pt x="32480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87DDE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思源黑体 CN Regular"/>
              <a:cs typeface="思源黑体 CN Regular" panose="020B0500000000000000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1017639"/>
            <a:ext cx="5029200" cy="48227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58380" y="350275"/>
            <a:ext cx="5786013" cy="615745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27F107C-7035-43B2-BBF3-F709E93D83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4F51-4EF7-456A-B6B7-3BC4D3F7EA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D94D-221E-45D1-AA91-2EE9A0C9A7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45770" y="2"/>
            <a:ext cx="6046232" cy="6857999"/>
          </a:xfrm>
          <a:custGeom>
            <a:avLst/>
            <a:gdLst>
              <a:gd name="connsiteX0" fmla="*/ 1845239 w 9659013"/>
              <a:gd name="connsiteY0" fmla="*/ 0 h 10972799"/>
              <a:gd name="connsiteX1" fmla="*/ 9659009 w 9659013"/>
              <a:gd name="connsiteY1" fmla="*/ 0 h 10972799"/>
              <a:gd name="connsiteX2" fmla="*/ 9659013 w 9659013"/>
              <a:gd name="connsiteY2" fmla="*/ 0 h 10972799"/>
              <a:gd name="connsiteX3" fmla="*/ 9659013 w 9659013"/>
              <a:gd name="connsiteY3" fmla="*/ 10972799 h 10972799"/>
              <a:gd name="connsiteX4" fmla="*/ 9659009 w 9659013"/>
              <a:gd name="connsiteY4" fmla="*/ 10972799 h 10972799"/>
              <a:gd name="connsiteX5" fmla="*/ 1845238 w 9659013"/>
              <a:gd name="connsiteY5" fmla="*/ 10972799 h 10972799"/>
              <a:gd name="connsiteX6" fmla="*/ 1804479 w 9659013"/>
              <a:gd name="connsiteY6" fmla="*/ 10920932 h 10972799"/>
              <a:gd name="connsiteX7" fmla="*/ 0 w 9659013"/>
              <a:gd name="connsiteY7" fmla="*/ 5486402 h 10972799"/>
              <a:gd name="connsiteX8" fmla="*/ 1804478 w 9659013"/>
              <a:gd name="connsiteY8" fmla="*/ 5186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59013" h="10972799">
                <a:moveTo>
                  <a:pt x="1845239" y="0"/>
                </a:moveTo>
                <a:lnTo>
                  <a:pt x="9659009" y="0"/>
                </a:lnTo>
                <a:lnTo>
                  <a:pt x="9659013" y="0"/>
                </a:lnTo>
                <a:lnTo>
                  <a:pt x="9659013" y="10972799"/>
                </a:lnTo>
                <a:lnTo>
                  <a:pt x="9659009" y="10972799"/>
                </a:lnTo>
                <a:lnTo>
                  <a:pt x="1845238" y="10972799"/>
                </a:lnTo>
                <a:lnTo>
                  <a:pt x="1804479" y="10920932"/>
                </a:lnTo>
                <a:cubicBezTo>
                  <a:pt x="671150" y="9405492"/>
                  <a:pt x="0" y="7524324"/>
                  <a:pt x="0" y="5486402"/>
                </a:cubicBezTo>
                <a:cubicBezTo>
                  <a:pt x="0" y="3448477"/>
                  <a:pt x="671150" y="1567309"/>
                  <a:pt x="1804478" y="518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solidFill>
              <a:schemeClr val="bg1"/>
            </a:solidFill>
          </a:ln>
          <a:effectLst>
            <a:outerShdw blurRad="1270000" dist="381000" dir="10800000" sx="95000" sy="95000" algn="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6300" y="0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86301" y="231621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86300" y="463242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od :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7788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91476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384352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42204" y="2690813"/>
            <a:ext cx="1776779" cy="1774031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97638" y="1706476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18515" y="92753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15857" y="1885212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77813" y="482945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897638" y="4779127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95FD4F51-4EF7-456A-B6B7-3BC4D3F7EA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849ED94D-221E-45D1-AA91-2EE9A0C9A7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/>
          <a:ea typeface="+mj-ea"/>
          <a:cs typeface="思源黑体 CN Regular" panose="020B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ee.com/zhishidiannaoka/hahasho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openxmlformats.org/officeDocument/2006/relationships/tags" Target="../tags/tag6.xml"/><Relationship Id="rId3" Type="http://schemas.openxmlformats.org/officeDocument/2006/relationships/image" Target="../media/image20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1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microsoft.com/office/2007/relationships/hdphoto" Target="../media/image5.wdp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microsoft.com/office/2007/relationships/hdphoto" Target="../media/image5.wdp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5.wdp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" b="1637"/>
          <a:stretch>
            <a:fillRect/>
          </a:stretch>
        </p:blipFill>
        <p:spPr>
          <a:xfrm>
            <a:off x="0" y="-32657"/>
            <a:ext cx="12192000" cy="6890657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5" y="-557219"/>
            <a:ext cx="11038511" cy="639615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5960125"/>
          </a:xfrm>
          <a:prstGeom prst="rect">
            <a:avLst/>
          </a:prstGeom>
          <a:gradFill>
            <a:gsLst>
              <a:gs pos="95683">
                <a:schemeClr val="accent1">
                  <a:lumMod val="45000"/>
                  <a:lumOff val="55000"/>
                  <a:alpha val="0"/>
                </a:schemeClr>
              </a:gs>
              <a:gs pos="60000">
                <a:schemeClr val="accent1">
                  <a:lumMod val="45000"/>
                  <a:lumOff val="55000"/>
                  <a:alpha val="37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46571" y="2507249"/>
            <a:ext cx="788669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ea typeface="微软雅黑" panose="020B0503020204020204" pitchFamily="34" charset="-122"/>
                <a:cs typeface="Aharoni" pitchFamily="2" charset="-79"/>
                <a:sym typeface="Arial" panose="020B0604020202020204" pitchFamily="34" charset="0"/>
              </a:rPr>
              <a:t>第三次阶段性评审汇报</a:t>
            </a:r>
            <a:endParaRPr lang="zh-CN" sz="5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ea typeface="微软雅黑" panose="020B0503020204020204" pitchFamily="34" charset="-122"/>
              <a:cs typeface="Aharoni" pitchFamily="2" charset="-79"/>
              <a:sym typeface="Arial" panose="020B0604020202020204" pitchFamily="34" charset="0"/>
            </a:endParaRPr>
          </a:p>
        </p:txBody>
      </p:sp>
      <p:sp>
        <p:nvSpPr>
          <p:cNvPr id="11" name="Rectangle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8547100" y="3583305"/>
            <a:ext cx="15430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第十组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342514" y="4641850"/>
            <a:ext cx="7128172" cy="356909"/>
            <a:chOff x="5166525" y="4642166"/>
            <a:chExt cx="2357772" cy="357098"/>
          </a:xfrm>
        </p:grpSpPr>
        <p:sp>
          <p:nvSpPr>
            <p:cNvPr id="7" name="矩形 6"/>
            <p:cNvSpPr/>
            <p:nvPr/>
          </p:nvSpPr>
          <p:spPr>
            <a:xfrm>
              <a:off x="5166525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14579" y="4642166"/>
              <a:ext cx="709718" cy="35705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46"/>
            <p:cNvSpPr txBox="1"/>
            <p:nvPr/>
          </p:nvSpPr>
          <p:spPr>
            <a:xfrm>
              <a:off x="5219874" y="4673298"/>
              <a:ext cx="1003140" cy="31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汇报人：王恩宇、陈君熠、徐嘉、黄自丹</a:t>
              </a:r>
              <a:endPara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6868881" y="4642166"/>
              <a:ext cx="600708" cy="34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汇报时间：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11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月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14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日</a:t>
              </a:r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06180" y="415861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66A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hahashop</a:t>
            </a:r>
            <a:endParaRPr lang="en-US" altLang="zh-CN"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66A"/>
                    <wpsdc:folHlinkClr xmlns:wpsdc="http://www.wps.cn/officeDocument/2017/drawingmlCustomData" val="BFBFBF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955040" y="2829560"/>
            <a:ext cx="1023239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什么是内网穿透技术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呢？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内网穿透原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" y="-48895"/>
            <a:ext cx="8239125" cy="6858000"/>
          </a:xfrm>
          <a:prstGeom prst="rect">
            <a:avLst/>
          </a:prstGeom>
        </p:spPr>
      </p:pic>
      <p:sp>
        <p:nvSpPr>
          <p:cNvPr id="1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4"/>
            </p:custDataLst>
          </p:nvPr>
        </p:nvSpPr>
        <p:spPr>
          <a:xfrm>
            <a:off x="8245475" y="3300730"/>
            <a:ext cx="3281045" cy="24168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具体做法：</a:t>
            </a:r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1、从网络上下载natapp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2、在natapp官网实名制，然后申请隧道，配置隧道相关的信息，将隧道的token填入自己的配置文件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3、启动natapp，就可以开始内网穿透。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27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7"/>
            </p:custDataLst>
          </p:nvPr>
        </p:nvSpPr>
        <p:spPr>
          <a:xfrm>
            <a:off x="8245475" y="1121410"/>
            <a:ext cx="3281045" cy="201993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优点：</a:t>
            </a:r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1、显著提升效率，节约时间和人力资源。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2、在性能和安全性的要求上较为宽松，旨在提供基础的网页应用访问功能，以满足基本的展示需求。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7" grpId="0" bldLvl="0" animBg="1"/>
      <p:bldP spid="27" grpId="1" animBg="1"/>
      <p:bldP spid="15" grpId="0" bldLvl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黄自丹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进一步优化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版需求规格说明书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撰写第三次阶段性评审报告以及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PPT</a:t>
                      </a:r>
                      <a:endParaRPr lang="en-US" altLang="zh-CN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订单状态图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" y="1593850"/>
            <a:ext cx="12031980" cy="4305300"/>
          </a:xfrm>
          <a:prstGeom prst="rect">
            <a:avLst/>
          </a:prstGeom>
        </p:spPr>
      </p:pic>
      <p:pic>
        <p:nvPicPr>
          <p:cNvPr id="8" name="图片 7" descr="购物顺序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210" y="1375410"/>
            <a:ext cx="8192770" cy="4605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陈君熠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提高了XML映射文件的复用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实现了图片上传查看功能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按照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将返回码内容全部翻新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870" y="1083310"/>
            <a:ext cx="8285480" cy="5633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5400" y="1273175"/>
            <a:ext cx="8583930" cy="5437505"/>
            <a:chOff x="2040" y="2005"/>
            <a:chExt cx="13518" cy="856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0" y="2005"/>
              <a:ext cx="8304" cy="3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34" y="2005"/>
              <a:ext cx="5424" cy="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1" y="5244"/>
              <a:ext cx="7853" cy="5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90575" y="1559560"/>
            <a:ext cx="10675620" cy="3738880"/>
            <a:chOff x="1245" y="2456"/>
            <a:chExt cx="16812" cy="5888"/>
          </a:xfrm>
        </p:grpSpPr>
        <p:pic>
          <p:nvPicPr>
            <p:cNvPr id="12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" y="2456"/>
              <a:ext cx="8294" cy="5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5" y="2456"/>
              <a:ext cx="8303" cy="58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组合 17"/>
          <p:cNvGrpSpPr/>
          <p:nvPr/>
        </p:nvGrpSpPr>
        <p:grpSpPr>
          <a:xfrm>
            <a:off x="2485390" y="1270000"/>
            <a:ext cx="7676515" cy="4953000"/>
            <a:chOff x="3914" y="2000"/>
            <a:chExt cx="12089" cy="7800"/>
          </a:xfrm>
        </p:grpSpPr>
        <p:pic>
          <p:nvPicPr>
            <p:cNvPr id="15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" y="2000"/>
              <a:ext cx="3348" cy="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5" y="2340"/>
              <a:ext cx="8299" cy="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" y="4456"/>
              <a:ext cx="8298" cy="14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黄自丹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进一步优化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版需求规格说明书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撰写第三次阶段性评审报告以及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PPT</a:t>
                      </a:r>
                      <a:endParaRPr lang="en-US" altLang="zh-CN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订单状态图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" y="1593850"/>
            <a:ext cx="12031980" cy="4305300"/>
          </a:xfrm>
          <a:prstGeom prst="rect">
            <a:avLst/>
          </a:prstGeom>
        </p:spPr>
      </p:pic>
      <p:pic>
        <p:nvPicPr>
          <p:cNvPr id="8" name="图片 7" descr="购物顺序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210" y="1375410"/>
            <a:ext cx="8192770" cy="4605020"/>
          </a:xfrm>
          <a:prstGeom prst="rect">
            <a:avLst/>
          </a:prstGeom>
        </p:spPr>
      </p:pic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圆角矩形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489857" y="146957"/>
            <a:ext cx="11152414" cy="6335486"/>
          </a:xfrm>
          <a:prstGeom prst="roundRect">
            <a:avLst>
              <a:gd name="adj" fmla="val 532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47181" y="2494396"/>
            <a:ext cx="282079" cy="224469"/>
            <a:chOff x="1038205" y="2662798"/>
            <a:chExt cx="431383" cy="343280"/>
          </a:xfrm>
        </p:grpSpPr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9800000">
              <a:off x="1120847" y="2701366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 rot="19800000">
              <a:off x="1038205" y="2662798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073553" y="4060553"/>
            <a:ext cx="308416" cy="283778"/>
            <a:chOff x="10539042" y="1658299"/>
            <a:chExt cx="539614" cy="496507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0621684" y="1696866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10539042" y="1658299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806760" y="1019366"/>
            <a:ext cx="168220" cy="439422"/>
            <a:chOff x="454918" y="2338868"/>
            <a:chExt cx="133573" cy="348917"/>
          </a:xfrm>
        </p:grpSpPr>
        <p:sp>
          <p:nvSpPr>
            <p:cNvPr id="17" name="Freeform 5"/>
            <p:cNvSpPr/>
            <p:nvPr/>
          </p:nvSpPr>
          <p:spPr bwMode="auto">
            <a:xfrm rot="19800000">
              <a:off x="537560" y="2377435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9800000">
              <a:off x="454918" y="2338868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399703" y="5999063"/>
            <a:ext cx="222632" cy="195900"/>
            <a:chOff x="1408659" y="4399010"/>
            <a:chExt cx="361762" cy="318324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 rot="20700000">
              <a:off x="1491301" y="4437578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 rot="20700000">
              <a:off x="1408659" y="4399010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159189" y="1442134"/>
            <a:ext cx="198924" cy="155118"/>
            <a:chOff x="1453368" y="1325519"/>
            <a:chExt cx="198924" cy="155118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536010" y="1364087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1453368" y="1325519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28568" y="4994996"/>
            <a:ext cx="71919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10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组汇报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  11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月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14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日</a:t>
            </a:r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-58228" y="1819910"/>
            <a:ext cx="12250227" cy="29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THANK</a:t>
            </a:r>
            <a:endParaRPr lang="en-US" altLang="zh-CN" sz="8800" b="1" dirty="0">
              <a:gradFill>
                <a:gsLst>
                  <a:gs pos="2878">
                    <a:schemeClr val="accent3">
                      <a:lumMod val="25000"/>
                    </a:schemeClr>
                  </a:gs>
                  <a:gs pos="44000">
                    <a:schemeClr val="accent1">
                      <a:alpha val="43000"/>
                    </a:schemeClr>
                  </a:gs>
                  <a:gs pos="100000">
                    <a:schemeClr val="accent5"/>
                  </a:gs>
                </a:gsLst>
                <a:path path="circle">
                  <a:fillToRect r="100000" b="100000"/>
                </a:path>
              </a:gra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YOU</a:t>
            </a:r>
            <a:endParaRPr lang="en-US" altLang="zh-CN" sz="8800" b="1" dirty="0">
              <a:gradFill>
                <a:gsLst>
                  <a:gs pos="2878">
                    <a:schemeClr val="accent3">
                      <a:lumMod val="25000"/>
                    </a:schemeClr>
                  </a:gs>
                  <a:gs pos="44000">
                    <a:schemeClr val="accent1">
                      <a:alpha val="43000"/>
                    </a:schemeClr>
                  </a:gs>
                  <a:gs pos="100000">
                    <a:schemeClr val="accent5"/>
                  </a:gs>
                </a:gsLst>
                <a:path path="circle">
                  <a:fillToRect r="100000" b="100000"/>
                </a:path>
              </a:gra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" b="1636"/>
          <a:stretch>
            <a:fillRect/>
          </a:stretch>
        </p:blipFill>
        <p:spPr>
          <a:xfrm>
            <a:off x="-58227" y="0"/>
            <a:ext cx="12250227" cy="6858000"/>
          </a:xfrm>
          <a:prstGeom prst="rect">
            <a:avLst/>
          </a:prstGeom>
        </p:spPr>
      </p:pic>
      <p:pic>
        <p:nvPicPr>
          <p:cNvPr id="7" name="图片 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8555155" y="587832"/>
            <a:ext cx="3026575" cy="4281139"/>
          </a:xfrm>
          <a:prstGeom prst="rect">
            <a:avLst/>
          </a:prstGeom>
        </p:spPr>
      </p:pic>
      <p:pic>
        <p:nvPicPr>
          <p:cNvPr id="8" name="图片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7629488" y="900632"/>
            <a:ext cx="4419718" cy="6251762"/>
          </a:xfrm>
          <a:prstGeom prst="rect">
            <a:avLst/>
          </a:prstGeom>
        </p:spPr>
      </p:pic>
      <p:pic>
        <p:nvPicPr>
          <p:cNvPr id="9" name="图片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6166429" y="1374767"/>
            <a:ext cx="6715949" cy="9499818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4" y="-1858122"/>
            <a:ext cx="6788015" cy="3933249"/>
          </a:xfrm>
          <a:prstGeom prst="rect">
            <a:avLst/>
          </a:prstGeom>
        </p:spPr>
      </p:pic>
      <p:sp>
        <p:nvSpPr>
          <p:cNvPr id="5" name="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694714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63000">
                <a:schemeClr val="accent1">
                  <a:lumMod val="45000"/>
                  <a:lumOff val="55000"/>
                  <a:alpha val="65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6" name="立方体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972932" y="362745"/>
            <a:ext cx="1181686" cy="1181686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" name="立方体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5664675" y="5168788"/>
            <a:ext cx="752454" cy="752454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1" name="立方体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-376228" y="4407458"/>
            <a:ext cx="1976427" cy="1976427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 flipH="1">
            <a:off x="1600198" y="702128"/>
            <a:ext cx="32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CONTENTS</a:t>
            </a:r>
            <a:endParaRPr lang="en-US" altLang="zh-CN" sz="4000" b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13" name="PA_库_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19630" y="255206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01.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项目进度及成果展示</a:t>
            </a:r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4" name="PA_库_文本框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54555" y="390779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02.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7" name="Group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7690092" y="2410810"/>
            <a:ext cx="2215417" cy="2036380"/>
            <a:chOff x="9424046" y="1823507"/>
            <a:chExt cx="2215417" cy="2036380"/>
          </a:xfrm>
        </p:grpSpPr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10193860" y="1859062"/>
              <a:ext cx="326626" cy="401538"/>
            </a:xfrm>
            <a:custGeom>
              <a:avLst/>
              <a:gdLst>
                <a:gd name="T0" fmla="*/ 121 w 184"/>
                <a:gd name="T1" fmla="*/ 69 h 225"/>
                <a:gd name="T2" fmla="*/ 91 w 184"/>
                <a:gd name="T3" fmla="*/ 40 h 225"/>
                <a:gd name="T4" fmla="*/ 62 w 184"/>
                <a:gd name="T5" fmla="*/ 69 h 225"/>
                <a:gd name="T6" fmla="*/ 91 w 184"/>
                <a:gd name="T7" fmla="*/ 99 h 225"/>
                <a:gd name="T8" fmla="*/ 121 w 184"/>
                <a:gd name="T9" fmla="*/ 69 h 225"/>
                <a:gd name="T10" fmla="*/ 70 w 184"/>
                <a:gd name="T11" fmla="*/ 69 h 225"/>
                <a:gd name="T12" fmla="*/ 91 w 184"/>
                <a:gd name="T13" fmla="*/ 48 h 225"/>
                <a:gd name="T14" fmla="*/ 113 w 184"/>
                <a:gd name="T15" fmla="*/ 69 h 225"/>
                <a:gd name="T16" fmla="*/ 91 w 184"/>
                <a:gd name="T17" fmla="*/ 91 h 225"/>
                <a:gd name="T18" fmla="*/ 70 w 184"/>
                <a:gd name="T19" fmla="*/ 69 h 225"/>
                <a:gd name="T20" fmla="*/ 91 w 184"/>
                <a:gd name="T21" fmla="*/ 202 h 225"/>
                <a:gd name="T22" fmla="*/ 94 w 184"/>
                <a:gd name="T23" fmla="*/ 198 h 225"/>
                <a:gd name="T24" fmla="*/ 159 w 184"/>
                <a:gd name="T25" fmla="*/ 71 h 225"/>
                <a:gd name="T26" fmla="*/ 91 w 184"/>
                <a:gd name="T27" fmla="*/ 0 h 225"/>
                <a:gd name="T28" fmla="*/ 24 w 184"/>
                <a:gd name="T29" fmla="*/ 71 h 225"/>
                <a:gd name="T30" fmla="*/ 88 w 184"/>
                <a:gd name="T31" fmla="*/ 198 h 225"/>
                <a:gd name="T32" fmla="*/ 91 w 184"/>
                <a:gd name="T33" fmla="*/ 202 h 225"/>
                <a:gd name="T34" fmla="*/ 91 w 184"/>
                <a:gd name="T35" fmla="*/ 9 h 225"/>
                <a:gd name="T36" fmla="*/ 151 w 184"/>
                <a:gd name="T37" fmla="*/ 72 h 225"/>
                <a:gd name="T38" fmla="*/ 91 w 184"/>
                <a:gd name="T39" fmla="*/ 189 h 225"/>
                <a:gd name="T40" fmla="*/ 32 w 184"/>
                <a:gd name="T41" fmla="*/ 71 h 225"/>
                <a:gd name="T42" fmla="*/ 91 w 184"/>
                <a:gd name="T43" fmla="*/ 9 h 225"/>
                <a:gd name="T44" fmla="*/ 164 w 184"/>
                <a:gd name="T45" fmla="*/ 149 h 225"/>
                <a:gd name="T46" fmla="*/ 140 w 184"/>
                <a:gd name="T47" fmla="*/ 149 h 225"/>
                <a:gd name="T48" fmla="*/ 140 w 184"/>
                <a:gd name="T49" fmla="*/ 157 h 225"/>
                <a:gd name="T50" fmla="*/ 156 w 184"/>
                <a:gd name="T51" fmla="*/ 157 h 225"/>
                <a:gd name="T52" fmla="*/ 172 w 184"/>
                <a:gd name="T53" fmla="*/ 217 h 225"/>
                <a:gd name="T54" fmla="*/ 12 w 184"/>
                <a:gd name="T55" fmla="*/ 217 h 225"/>
                <a:gd name="T56" fmla="*/ 28 w 184"/>
                <a:gd name="T57" fmla="*/ 157 h 225"/>
                <a:gd name="T58" fmla="*/ 40 w 184"/>
                <a:gd name="T59" fmla="*/ 157 h 225"/>
                <a:gd name="T60" fmla="*/ 40 w 184"/>
                <a:gd name="T61" fmla="*/ 149 h 225"/>
                <a:gd name="T62" fmla="*/ 20 w 184"/>
                <a:gd name="T63" fmla="*/ 149 h 225"/>
                <a:gd name="T64" fmla="*/ 0 w 184"/>
                <a:gd name="T65" fmla="*/ 225 h 225"/>
                <a:gd name="T66" fmla="*/ 184 w 184"/>
                <a:gd name="T67" fmla="*/ 225 h 225"/>
                <a:gd name="T68" fmla="*/ 164 w 184"/>
                <a:gd name="T69" fmla="*/ 14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225">
                  <a:moveTo>
                    <a:pt x="121" y="69"/>
                  </a:moveTo>
                  <a:cubicBezTo>
                    <a:pt x="121" y="53"/>
                    <a:pt x="107" y="40"/>
                    <a:pt x="91" y="40"/>
                  </a:cubicBezTo>
                  <a:cubicBezTo>
                    <a:pt x="75" y="40"/>
                    <a:pt x="62" y="53"/>
                    <a:pt x="62" y="69"/>
                  </a:cubicBezTo>
                  <a:cubicBezTo>
                    <a:pt x="62" y="85"/>
                    <a:pt x="75" y="99"/>
                    <a:pt x="91" y="99"/>
                  </a:cubicBezTo>
                  <a:cubicBezTo>
                    <a:pt x="107" y="99"/>
                    <a:pt x="121" y="85"/>
                    <a:pt x="121" y="69"/>
                  </a:cubicBezTo>
                  <a:close/>
                  <a:moveTo>
                    <a:pt x="70" y="69"/>
                  </a:moveTo>
                  <a:cubicBezTo>
                    <a:pt x="70" y="57"/>
                    <a:pt x="80" y="48"/>
                    <a:pt x="91" y="48"/>
                  </a:cubicBezTo>
                  <a:cubicBezTo>
                    <a:pt x="103" y="48"/>
                    <a:pt x="113" y="57"/>
                    <a:pt x="113" y="69"/>
                  </a:cubicBezTo>
                  <a:cubicBezTo>
                    <a:pt x="113" y="81"/>
                    <a:pt x="103" y="91"/>
                    <a:pt x="91" y="91"/>
                  </a:cubicBezTo>
                  <a:cubicBezTo>
                    <a:pt x="80" y="91"/>
                    <a:pt x="70" y="81"/>
                    <a:pt x="70" y="69"/>
                  </a:cubicBezTo>
                  <a:close/>
                  <a:moveTo>
                    <a:pt x="91" y="202"/>
                  </a:moveTo>
                  <a:cubicBezTo>
                    <a:pt x="94" y="198"/>
                    <a:pt x="94" y="198"/>
                    <a:pt x="94" y="198"/>
                  </a:cubicBezTo>
                  <a:cubicBezTo>
                    <a:pt x="97" y="195"/>
                    <a:pt x="160" y="120"/>
                    <a:pt x="159" y="71"/>
                  </a:cubicBezTo>
                  <a:cubicBezTo>
                    <a:pt x="159" y="32"/>
                    <a:pt x="129" y="0"/>
                    <a:pt x="91" y="0"/>
                  </a:cubicBezTo>
                  <a:cubicBezTo>
                    <a:pt x="54" y="0"/>
                    <a:pt x="24" y="32"/>
                    <a:pt x="24" y="71"/>
                  </a:cubicBezTo>
                  <a:cubicBezTo>
                    <a:pt x="24" y="120"/>
                    <a:pt x="86" y="195"/>
                    <a:pt x="88" y="198"/>
                  </a:cubicBezTo>
                  <a:lnTo>
                    <a:pt x="91" y="202"/>
                  </a:lnTo>
                  <a:close/>
                  <a:moveTo>
                    <a:pt x="91" y="9"/>
                  </a:moveTo>
                  <a:cubicBezTo>
                    <a:pt x="124" y="9"/>
                    <a:pt x="151" y="37"/>
                    <a:pt x="151" y="72"/>
                  </a:cubicBezTo>
                  <a:cubicBezTo>
                    <a:pt x="152" y="111"/>
                    <a:pt x="104" y="173"/>
                    <a:pt x="91" y="189"/>
                  </a:cubicBezTo>
                  <a:cubicBezTo>
                    <a:pt x="79" y="173"/>
                    <a:pt x="32" y="111"/>
                    <a:pt x="32" y="71"/>
                  </a:cubicBezTo>
                  <a:cubicBezTo>
                    <a:pt x="32" y="37"/>
                    <a:pt x="58" y="9"/>
                    <a:pt x="91" y="9"/>
                  </a:cubicBezTo>
                  <a:close/>
                  <a:moveTo>
                    <a:pt x="164" y="149"/>
                  </a:moveTo>
                  <a:cubicBezTo>
                    <a:pt x="140" y="149"/>
                    <a:pt x="140" y="149"/>
                    <a:pt x="140" y="149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84" y="225"/>
                    <a:pt x="184" y="225"/>
                    <a:pt x="184" y="225"/>
                  </a:cubicBezTo>
                  <a:lnTo>
                    <a:pt x="164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Rectangle: Rounded Corners 37"/>
            <p:cNvSpPr/>
            <p:nvPr/>
          </p:nvSpPr>
          <p:spPr>
            <a:xfrm>
              <a:off x="9796248" y="3320714"/>
              <a:ext cx="1121850" cy="2165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More</a:t>
              </a:r>
              <a:endParaRPr lang="en-US" sz="9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0" name="Group 33"/>
            <p:cNvGrpSpPr/>
            <p:nvPr/>
          </p:nvGrpSpPr>
          <p:grpSpPr>
            <a:xfrm>
              <a:off x="9424046" y="1823507"/>
              <a:ext cx="1959195" cy="2036380"/>
              <a:chOff x="9424046" y="1645174"/>
              <a:chExt cx="1959195" cy="2036380"/>
            </a:xfrm>
          </p:grpSpPr>
          <p:sp>
            <p:nvSpPr>
              <p:cNvPr id="41" name="Rectangle: Rounded Corners 20"/>
              <p:cNvSpPr/>
              <p:nvPr/>
            </p:nvSpPr>
            <p:spPr>
              <a:xfrm>
                <a:off x="9424046" y="1645174"/>
                <a:ext cx="1881183" cy="2036380"/>
              </a:xfrm>
              <a:prstGeom prst="roundRect">
                <a:avLst>
                  <a:gd name="adj" fmla="val 292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rgbClr val="587DDE"/>
                  </a:gs>
                </a:gsLst>
                <a:lin ang="5400000" scaled="1"/>
              </a:gradFill>
              <a:ln>
                <a:noFill/>
              </a:ln>
              <a:effectLst>
                <a:outerShdw blurRad="330200" dist="38100" dir="5400000" algn="t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ight Triangle 32"/>
              <p:cNvSpPr/>
              <p:nvPr/>
            </p:nvSpPr>
            <p:spPr>
              <a:xfrm rot="2700000" flipH="1" flipV="1">
                <a:off x="11229945" y="1890811"/>
                <a:ext cx="153296" cy="153296"/>
              </a:xfrm>
              <a:prstGeom prst="rtTriangle">
                <a:avLst/>
              </a:prstGeom>
              <a:solidFill>
                <a:srgbClr val="05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TextBox 34"/>
            <p:cNvSpPr txBox="1"/>
            <p:nvPr/>
          </p:nvSpPr>
          <p:spPr>
            <a:xfrm>
              <a:off x="9487546" y="2714835"/>
              <a:ext cx="173925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第十组</a:t>
              </a:r>
              <a:endParaRPr lang="zh-CN" alt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2" name="Group 38"/>
            <p:cNvGrpSpPr/>
            <p:nvPr/>
          </p:nvGrpSpPr>
          <p:grpSpPr>
            <a:xfrm>
              <a:off x="9926454" y="3101398"/>
              <a:ext cx="861438" cy="121746"/>
              <a:chOff x="2640910" y="3832165"/>
              <a:chExt cx="1004296" cy="141936"/>
            </a:xfrm>
            <a:solidFill>
              <a:srgbClr val="FFFF00"/>
            </a:solidFill>
          </p:grpSpPr>
          <p:sp>
            <p:nvSpPr>
              <p:cNvPr id="36" name="Star: 5 Points 39"/>
              <p:cNvSpPr/>
              <p:nvPr/>
            </p:nvSpPr>
            <p:spPr>
              <a:xfrm>
                <a:off x="350327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Star: 5 Points 40"/>
              <p:cNvSpPr/>
              <p:nvPr/>
            </p:nvSpPr>
            <p:spPr>
              <a:xfrm>
                <a:off x="328768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Star: 5 Points 41"/>
              <p:cNvSpPr/>
              <p:nvPr/>
            </p:nvSpPr>
            <p:spPr>
              <a:xfrm>
                <a:off x="307209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Star: 5 Points 42"/>
              <p:cNvSpPr/>
              <p:nvPr/>
            </p:nvSpPr>
            <p:spPr>
              <a:xfrm>
                <a:off x="285650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Star: 5 Points 43"/>
              <p:cNvSpPr/>
              <p:nvPr/>
            </p:nvSpPr>
            <p:spPr>
              <a:xfrm>
                <a:off x="264091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Oval 45"/>
            <p:cNvSpPr/>
            <p:nvPr/>
          </p:nvSpPr>
          <p:spPr>
            <a:xfrm>
              <a:off x="11506594" y="2014043"/>
              <a:ext cx="132869" cy="132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9555809" y="3315951"/>
              <a:ext cx="1602730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第三次阶段性评审报告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Gruppieren 1159"/>
            <p:cNvGrpSpPr/>
            <p:nvPr/>
          </p:nvGrpSpPr>
          <p:grpSpPr>
            <a:xfrm>
              <a:off x="10111983" y="2059352"/>
              <a:ext cx="490370" cy="488809"/>
              <a:chOff x="2489993" y="3922712"/>
              <a:chExt cx="498476" cy="496888"/>
            </a:xfrm>
            <a:solidFill>
              <a:schemeClr val="bg1"/>
            </a:solidFill>
          </p:grpSpPr>
          <p:sp>
            <p:nvSpPr>
              <p:cNvPr id="26" name="Freeform 922"/>
              <p:cNvSpPr>
                <a:spLocks noEditPoints="1"/>
              </p:cNvSpPr>
              <p:nvPr/>
            </p:nvSpPr>
            <p:spPr bwMode="auto">
              <a:xfrm>
                <a:off x="2489993" y="4117975"/>
                <a:ext cx="257175" cy="301625"/>
              </a:xfrm>
              <a:custGeom>
                <a:avLst/>
                <a:gdLst>
                  <a:gd name="T0" fmla="*/ 162 w 162"/>
                  <a:gd name="T1" fmla="*/ 190 h 190"/>
                  <a:gd name="T2" fmla="*/ 0 w 162"/>
                  <a:gd name="T3" fmla="*/ 190 h 190"/>
                  <a:gd name="T4" fmla="*/ 0 w 162"/>
                  <a:gd name="T5" fmla="*/ 66 h 190"/>
                  <a:gd name="T6" fmla="*/ 162 w 162"/>
                  <a:gd name="T7" fmla="*/ 0 h 190"/>
                  <a:gd name="T8" fmla="*/ 162 w 162"/>
                  <a:gd name="T9" fmla="*/ 190 h 190"/>
                  <a:gd name="T10" fmla="*/ 11 w 162"/>
                  <a:gd name="T11" fmla="*/ 180 h 190"/>
                  <a:gd name="T12" fmla="*/ 152 w 162"/>
                  <a:gd name="T13" fmla="*/ 180 h 190"/>
                  <a:gd name="T14" fmla="*/ 152 w 162"/>
                  <a:gd name="T15" fmla="*/ 15 h 190"/>
                  <a:gd name="T16" fmla="*/ 11 w 162"/>
                  <a:gd name="T17" fmla="*/ 74 h 190"/>
                  <a:gd name="T18" fmla="*/ 11 w 162"/>
                  <a:gd name="T19" fmla="*/ 18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90">
                    <a:moveTo>
                      <a:pt x="162" y="190"/>
                    </a:moveTo>
                    <a:lnTo>
                      <a:pt x="0" y="190"/>
                    </a:lnTo>
                    <a:lnTo>
                      <a:pt x="0" y="66"/>
                    </a:lnTo>
                    <a:lnTo>
                      <a:pt x="162" y="0"/>
                    </a:lnTo>
                    <a:lnTo>
                      <a:pt x="162" y="190"/>
                    </a:lnTo>
                    <a:close/>
                    <a:moveTo>
                      <a:pt x="11" y="180"/>
                    </a:moveTo>
                    <a:lnTo>
                      <a:pt x="152" y="180"/>
                    </a:lnTo>
                    <a:lnTo>
                      <a:pt x="152" y="15"/>
                    </a:lnTo>
                    <a:lnTo>
                      <a:pt x="11" y="74"/>
                    </a:lnTo>
                    <a:lnTo>
                      <a:pt x="11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23"/>
              <p:cNvSpPr>
                <a:spLocks noEditPoints="1"/>
              </p:cNvSpPr>
              <p:nvPr/>
            </p:nvSpPr>
            <p:spPr bwMode="auto">
              <a:xfrm>
                <a:off x="2713831" y="3922712"/>
                <a:ext cx="274638" cy="231775"/>
              </a:xfrm>
              <a:custGeom>
                <a:avLst/>
                <a:gdLst>
                  <a:gd name="T0" fmla="*/ 128 w 132"/>
                  <a:gd name="T1" fmla="*/ 112 h 112"/>
                  <a:gd name="T2" fmla="*/ 126 w 132"/>
                  <a:gd name="T3" fmla="*/ 111 h 112"/>
                  <a:gd name="T4" fmla="*/ 2 w 132"/>
                  <a:gd name="T5" fmla="*/ 31 h 112"/>
                  <a:gd name="T6" fmla="*/ 0 w 132"/>
                  <a:gd name="T7" fmla="*/ 28 h 112"/>
                  <a:gd name="T8" fmla="*/ 0 w 132"/>
                  <a:gd name="T9" fmla="*/ 4 h 112"/>
                  <a:gd name="T10" fmla="*/ 2 w 132"/>
                  <a:gd name="T11" fmla="*/ 0 h 112"/>
                  <a:gd name="T12" fmla="*/ 6 w 132"/>
                  <a:gd name="T13" fmla="*/ 1 h 112"/>
                  <a:gd name="T14" fmla="*/ 130 w 132"/>
                  <a:gd name="T15" fmla="*/ 81 h 112"/>
                  <a:gd name="T16" fmla="*/ 132 w 132"/>
                  <a:gd name="T17" fmla="*/ 84 h 112"/>
                  <a:gd name="T18" fmla="*/ 132 w 132"/>
                  <a:gd name="T19" fmla="*/ 108 h 112"/>
                  <a:gd name="T20" fmla="*/ 130 w 132"/>
                  <a:gd name="T21" fmla="*/ 112 h 112"/>
                  <a:gd name="T22" fmla="*/ 128 w 132"/>
                  <a:gd name="T23" fmla="*/ 112 h 112"/>
                  <a:gd name="T24" fmla="*/ 8 w 132"/>
                  <a:gd name="T25" fmla="*/ 26 h 112"/>
                  <a:gd name="T26" fmla="*/ 124 w 132"/>
                  <a:gd name="T27" fmla="*/ 101 h 112"/>
                  <a:gd name="T28" fmla="*/ 124 w 132"/>
                  <a:gd name="T29" fmla="*/ 86 h 112"/>
                  <a:gd name="T30" fmla="*/ 8 w 132"/>
                  <a:gd name="T31" fmla="*/ 11 h 112"/>
                  <a:gd name="T32" fmla="*/ 8 w 132"/>
                  <a:gd name="T33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12">
                    <a:moveTo>
                      <a:pt x="128" y="112"/>
                    </a:moveTo>
                    <a:cubicBezTo>
                      <a:pt x="127" y="112"/>
                      <a:pt x="126" y="112"/>
                      <a:pt x="126" y="11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29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31" y="81"/>
                      <a:pt x="132" y="83"/>
                      <a:pt x="132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2" y="109"/>
                      <a:pt x="131" y="111"/>
                      <a:pt x="130" y="112"/>
                    </a:cubicBezTo>
                    <a:cubicBezTo>
                      <a:pt x="129" y="112"/>
                      <a:pt x="129" y="112"/>
                      <a:pt x="128" y="112"/>
                    </a:cubicBezTo>
                    <a:close/>
                    <a:moveTo>
                      <a:pt x="8" y="26"/>
                    </a:moveTo>
                    <a:cubicBezTo>
                      <a:pt x="124" y="101"/>
                      <a:pt x="124" y="101"/>
                      <a:pt x="124" y="101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924"/>
              <p:cNvSpPr>
                <a:spLocks noEditPoints="1"/>
              </p:cNvSpPr>
              <p:nvPr/>
            </p:nvSpPr>
            <p:spPr bwMode="auto">
              <a:xfrm>
                <a:off x="2796381" y="4270375"/>
                <a:ext cx="100013" cy="149225"/>
              </a:xfrm>
              <a:custGeom>
                <a:avLst/>
                <a:gdLst>
                  <a:gd name="T0" fmla="*/ 63 w 63"/>
                  <a:gd name="T1" fmla="*/ 94 h 94"/>
                  <a:gd name="T2" fmla="*/ 0 w 63"/>
                  <a:gd name="T3" fmla="*/ 94 h 94"/>
                  <a:gd name="T4" fmla="*/ 0 w 63"/>
                  <a:gd name="T5" fmla="*/ 0 h 94"/>
                  <a:gd name="T6" fmla="*/ 63 w 63"/>
                  <a:gd name="T7" fmla="*/ 0 h 94"/>
                  <a:gd name="T8" fmla="*/ 63 w 63"/>
                  <a:gd name="T9" fmla="*/ 94 h 94"/>
                  <a:gd name="T10" fmla="*/ 11 w 63"/>
                  <a:gd name="T11" fmla="*/ 84 h 94"/>
                  <a:gd name="T12" fmla="*/ 53 w 63"/>
                  <a:gd name="T13" fmla="*/ 84 h 94"/>
                  <a:gd name="T14" fmla="*/ 53 w 63"/>
                  <a:gd name="T15" fmla="*/ 11 h 94"/>
                  <a:gd name="T16" fmla="*/ 11 w 63"/>
                  <a:gd name="T17" fmla="*/ 11 h 94"/>
                  <a:gd name="T18" fmla="*/ 11 w 63"/>
                  <a:gd name="T19" fmla="*/ 8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94">
                    <a:moveTo>
                      <a:pt x="63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63" y="0"/>
                    </a:lnTo>
                    <a:lnTo>
                      <a:pt x="63" y="94"/>
                    </a:lnTo>
                    <a:close/>
                    <a:moveTo>
                      <a:pt x="11" y="84"/>
                    </a:moveTo>
                    <a:lnTo>
                      <a:pt x="53" y="84"/>
                    </a:lnTo>
                    <a:lnTo>
                      <a:pt x="53" y="11"/>
                    </a:lnTo>
                    <a:lnTo>
                      <a:pt x="11" y="11"/>
                    </a:lnTo>
                    <a:lnTo>
                      <a:pt x="1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925"/>
              <p:cNvSpPr>
                <a:spLocks noEditPoints="1"/>
              </p:cNvSpPr>
              <p:nvPr/>
            </p:nvSpPr>
            <p:spPr bwMode="auto">
              <a:xfrm>
                <a:off x="2805906" y="4121150"/>
                <a:ext cx="82550" cy="92075"/>
              </a:xfrm>
              <a:custGeom>
                <a:avLst/>
                <a:gdLst>
                  <a:gd name="T0" fmla="*/ 32 w 40"/>
                  <a:gd name="T1" fmla="*/ 44 h 44"/>
                  <a:gd name="T2" fmla="*/ 8 w 40"/>
                  <a:gd name="T3" fmla="*/ 44 h 44"/>
                  <a:gd name="T4" fmla="*/ 0 w 40"/>
                  <a:gd name="T5" fmla="*/ 36 h 44"/>
                  <a:gd name="T6" fmla="*/ 0 w 40"/>
                  <a:gd name="T7" fmla="*/ 8 h 44"/>
                  <a:gd name="T8" fmla="*/ 8 w 40"/>
                  <a:gd name="T9" fmla="*/ 0 h 44"/>
                  <a:gd name="T10" fmla="*/ 32 w 40"/>
                  <a:gd name="T11" fmla="*/ 0 h 44"/>
                  <a:gd name="T12" fmla="*/ 40 w 40"/>
                  <a:gd name="T13" fmla="*/ 8 h 44"/>
                  <a:gd name="T14" fmla="*/ 40 w 40"/>
                  <a:gd name="T15" fmla="*/ 36 h 44"/>
                  <a:gd name="T16" fmla="*/ 32 w 40"/>
                  <a:gd name="T17" fmla="*/ 44 h 44"/>
                  <a:gd name="T18" fmla="*/ 8 w 40"/>
                  <a:gd name="T19" fmla="*/ 8 h 44"/>
                  <a:gd name="T20" fmla="*/ 8 w 40"/>
                  <a:gd name="T21" fmla="*/ 36 h 44"/>
                  <a:gd name="T22" fmla="*/ 32 w 40"/>
                  <a:gd name="T23" fmla="*/ 36 h 44"/>
                  <a:gd name="T24" fmla="*/ 32 w 40"/>
                  <a:gd name="T25" fmla="*/ 36 h 44"/>
                  <a:gd name="T26" fmla="*/ 32 w 40"/>
                  <a:gd name="T27" fmla="*/ 8 h 44"/>
                  <a:gd name="T28" fmla="*/ 8 w 40"/>
                  <a:gd name="T2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4">
                    <a:moveTo>
                      <a:pt x="32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4" y="44"/>
                      <a:pt x="0" y="40"/>
                      <a:pt x="0" y="3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40" y="4"/>
                      <a:pt x="40" y="8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40"/>
                      <a:pt x="36" y="44"/>
                      <a:pt x="32" y="44"/>
                    </a:cubicBezTo>
                    <a:close/>
                    <a:moveTo>
                      <a:pt x="8" y="8"/>
                    </a:moveTo>
                    <a:cubicBezTo>
                      <a:pt x="8" y="36"/>
                      <a:pt x="8" y="36"/>
                      <a:pt x="8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926"/>
              <p:cNvSpPr>
                <a:spLocks noEditPoints="1"/>
              </p:cNvSpPr>
              <p:nvPr/>
            </p:nvSpPr>
            <p:spPr bwMode="auto">
              <a:xfrm>
                <a:off x="2531268" y="4237037"/>
                <a:ext cx="174625" cy="182563"/>
              </a:xfrm>
              <a:custGeom>
                <a:avLst/>
                <a:gdLst>
                  <a:gd name="T0" fmla="*/ 84 w 84"/>
                  <a:gd name="T1" fmla="*/ 88 h 88"/>
                  <a:gd name="T2" fmla="*/ 0 w 84"/>
                  <a:gd name="T3" fmla="*/ 88 h 88"/>
                  <a:gd name="T4" fmla="*/ 0 w 84"/>
                  <a:gd name="T5" fmla="*/ 8 h 88"/>
                  <a:gd name="T6" fmla="*/ 8 w 84"/>
                  <a:gd name="T7" fmla="*/ 0 h 88"/>
                  <a:gd name="T8" fmla="*/ 76 w 84"/>
                  <a:gd name="T9" fmla="*/ 0 h 88"/>
                  <a:gd name="T10" fmla="*/ 84 w 84"/>
                  <a:gd name="T11" fmla="*/ 8 h 88"/>
                  <a:gd name="T12" fmla="*/ 84 w 84"/>
                  <a:gd name="T13" fmla="*/ 88 h 88"/>
                  <a:gd name="T14" fmla="*/ 8 w 84"/>
                  <a:gd name="T15" fmla="*/ 80 h 88"/>
                  <a:gd name="T16" fmla="*/ 76 w 84"/>
                  <a:gd name="T17" fmla="*/ 80 h 88"/>
                  <a:gd name="T18" fmla="*/ 76 w 84"/>
                  <a:gd name="T19" fmla="*/ 8 h 88"/>
                  <a:gd name="T20" fmla="*/ 76 w 84"/>
                  <a:gd name="T21" fmla="*/ 8 h 88"/>
                  <a:gd name="T22" fmla="*/ 8 w 84"/>
                  <a:gd name="T23" fmla="*/ 8 h 88"/>
                  <a:gd name="T24" fmla="*/ 8 w 84"/>
                  <a:gd name="T25" fmla="*/ 8 h 88"/>
                  <a:gd name="T26" fmla="*/ 8 w 84"/>
                  <a:gd name="T27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88">
                    <a:moveTo>
                      <a:pt x="84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80" y="0"/>
                      <a:pt x="84" y="4"/>
                      <a:pt x="84" y="8"/>
                    </a:cubicBezTo>
                    <a:lnTo>
                      <a:pt x="84" y="88"/>
                    </a:lnTo>
                    <a:close/>
                    <a:moveTo>
                      <a:pt x="8" y="80"/>
                    </a:move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927"/>
              <p:cNvSpPr>
                <a:spLocks noChangeArrowheads="1"/>
              </p:cNvSpPr>
              <p:nvPr/>
            </p:nvSpPr>
            <p:spPr bwMode="auto">
              <a:xfrm>
                <a:off x="2540793" y="4270375"/>
                <a:ext cx="1571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928"/>
              <p:cNvSpPr>
                <a:spLocks noChangeArrowheads="1"/>
              </p:cNvSpPr>
              <p:nvPr/>
            </p:nvSpPr>
            <p:spPr bwMode="auto">
              <a:xfrm>
                <a:off x="2540793" y="4303712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929"/>
              <p:cNvSpPr>
                <a:spLocks noChangeArrowheads="1"/>
              </p:cNvSpPr>
              <p:nvPr/>
            </p:nvSpPr>
            <p:spPr bwMode="auto">
              <a:xfrm>
                <a:off x="2540793" y="4337050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930"/>
              <p:cNvSpPr>
                <a:spLocks noChangeArrowheads="1"/>
              </p:cNvSpPr>
              <p:nvPr/>
            </p:nvSpPr>
            <p:spPr bwMode="auto">
              <a:xfrm>
                <a:off x="2540793" y="4370387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931"/>
              <p:cNvSpPr/>
              <p:nvPr/>
            </p:nvSpPr>
            <p:spPr bwMode="auto">
              <a:xfrm>
                <a:off x="2731293" y="3989387"/>
                <a:ext cx="231775" cy="430213"/>
              </a:xfrm>
              <a:custGeom>
                <a:avLst/>
                <a:gdLst>
                  <a:gd name="T0" fmla="*/ 146 w 146"/>
                  <a:gd name="T1" fmla="*/ 271 h 271"/>
                  <a:gd name="T2" fmla="*/ 0 w 146"/>
                  <a:gd name="T3" fmla="*/ 271 h 271"/>
                  <a:gd name="T4" fmla="*/ 0 w 146"/>
                  <a:gd name="T5" fmla="*/ 0 h 271"/>
                  <a:gd name="T6" fmla="*/ 10 w 146"/>
                  <a:gd name="T7" fmla="*/ 0 h 271"/>
                  <a:gd name="T8" fmla="*/ 10 w 146"/>
                  <a:gd name="T9" fmla="*/ 261 h 271"/>
                  <a:gd name="T10" fmla="*/ 135 w 146"/>
                  <a:gd name="T11" fmla="*/ 261 h 271"/>
                  <a:gd name="T12" fmla="*/ 135 w 146"/>
                  <a:gd name="T13" fmla="*/ 88 h 271"/>
                  <a:gd name="T14" fmla="*/ 146 w 146"/>
                  <a:gd name="T15" fmla="*/ 88 h 271"/>
                  <a:gd name="T16" fmla="*/ 146 w 146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271">
                    <a:moveTo>
                      <a:pt x="146" y="271"/>
                    </a:moveTo>
                    <a:lnTo>
                      <a:pt x="0" y="27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1"/>
                    </a:lnTo>
                    <a:lnTo>
                      <a:pt x="135" y="261"/>
                    </a:lnTo>
                    <a:lnTo>
                      <a:pt x="135" y="88"/>
                    </a:lnTo>
                    <a:lnTo>
                      <a:pt x="146" y="88"/>
                    </a:lnTo>
                    <a:lnTo>
                      <a:pt x="146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>
          <a:xfrm>
            <a:off x="0" y="-310665"/>
            <a:ext cx="12192000" cy="7168665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" y="769341"/>
            <a:ext cx="9956016" cy="704712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FCC4C9">
                  <a:alpha val="0"/>
                </a:srgbClr>
              </a:gs>
              <a:gs pos="13000">
                <a:srgbClr val="FCC4C9">
                  <a:alpha val="48000"/>
                </a:srgbClr>
              </a:gs>
              <a:gs pos="0">
                <a:srgbClr val="FCC4C9">
                  <a:alpha val="47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659811" y="1835160"/>
            <a:ext cx="5830955" cy="14465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ONE</a:t>
            </a:r>
            <a:endParaRPr lang="en-US" altLang="zh-CN" sz="8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1189355" y="3114675"/>
            <a:ext cx="4761865" cy="92202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I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项目进度以及成果展示</a:t>
            </a:r>
            <a:endParaRPr lang="zh-CN" altLang="en-IN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1" name="组合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89155" y="5412187"/>
            <a:ext cx="2609509" cy="357098"/>
            <a:chOff x="4914900" y="4642166"/>
            <a:chExt cx="2609509" cy="357098"/>
          </a:xfrm>
        </p:grpSpPr>
        <p:sp>
          <p:nvSpPr>
            <p:cNvPr id="12" name="矩形 11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46"/>
            <p:cNvSpPr txBox="1"/>
            <p:nvPr/>
          </p:nvSpPr>
          <p:spPr>
            <a:xfrm>
              <a:off x="4973320" y="4673281"/>
              <a:ext cx="937260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  <a:endParaRPr lang="en-US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14858" y="4710793"/>
            <a:ext cx="2326640" cy="2147207"/>
            <a:chOff x="9595758" y="4378780"/>
            <a:chExt cx="4234542" cy="3907970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758" y="5886450"/>
              <a:ext cx="2465614" cy="2400300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4686" y="5875564"/>
              <a:ext cx="2465614" cy="24003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386" y="4378780"/>
              <a:ext cx="2465614" cy="2400300"/>
            </a:xfrm>
            <a:prstGeom prst="rect">
              <a:avLst/>
            </a:prstGeom>
          </p:spPr>
        </p:pic>
      </p:grpSp>
      <p:sp>
        <p:nvSpPr>
          <p:cNvPr id="12" name="矩形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-53975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alpha val="19000"/>
                </a:schemeClr>
              </a:gs>
              <a:gs pos="23000">
                <a:srgbClr val="DDCCF3">
                  <a:alpha val="42000"/>
                </a:srgbClr>
              </a:gs>
            </a:gsLst>
            <a:lin ang="189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项目进度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49" name="Group 4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65764" y="1519723"/>
            <a:ext cx="484208" cy="655932"/>
            <a:chOff x="1565197" y="3788958"/>
            <a:chExt cx="562718" cy="762286"/>
          </a:xfrm>
          <a:solidFill>
            <a:schemeClr val="accent2">
              <a:lumMod val="75000"/>
              <a:alpha val="95000"/>
            </a:schemeClr>
          </a:solidFill>
          <a:effectLst/>
        </p:grpSpPr>
        <p:sp>
          <p:nvSpPr>
            <p:cNvPr id="15" name="Freeform 5"/>
            <p:cNvSpPr/>
            <p:nvPr/>
          </p:nvSpPr>
          <p:spPr bwMode="auto">
            <a:xfrm>
              <a:off x="1709966" y="3869930"/>
              <a:ext cx="19630" cy="37623"/>
            </a:xfrm>
            <a:custGeom>
              <a:avLst/>
              <a:gdLst>
                <a:gd name="T0" fmla="*/ 30 w 49"/>
                <a:gd name="T1" fmla="*/ 93 h 93"/>
                <a:gd name="T2" fmla="*/ 47 w 49"/>
                <a:gd name="T3" fmla="*/ 71 h 93"/>
                <a:gd name="T4" fmla="*/ 41 w 49"/>
                <a:gd name="T5" fmla="*/ 19 h 93"/>
                <a:gd name="T6" fmla="*/ 19 w 49"/>
                <a:gd name="T7" fmla="*/ 1 h 93"/>
                <a:gd name="T8" fmla="*/ 1 w 49"/>
                <a:gd name="T9" fmla="*/ 23 h 93"/>
                <a:gd name="T10" fmla="*/ 8 w 49"/>
                <a:gd name="T11" fmla="*/ 76 h 93"/>
                <a:gd name="T12" fmla="*/ 27 w 49"/>
                <a:gd name="T13" fmla="*/ 93 h 93"/>
                <a:gd name="T14" fmla="*/ 30 w 49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3">
                  <a:moveTo>
                    <a:pt x="30" y="93"/>
                  </a:moveTo>
                  <a:cubicBezTo>
                    <a:pt x="41" y="92"/>
                    <a:pt x="49" y="81"/>
                    <a:pt x="47" y="71"/>
                  </a:cubicBezTo>
                  <a:cubicBezTo>
                    <a:pt x="45" y="53"/>
                    <a:pt x="43" y="36"/>
                    <a:pt x="41" y="19"/>
                  </a:cubicBezTo>
                  <a:cubicBezTo>
                    <a:pt x="40" y="8"/>
                    <a:pt x="30" y="0"/>
                    <a:pt x="19" y="1"/>
                  </a:cubicBezTo>
                  <a:cubicBezTo>
                    <a:pt x="8" y="2"/>
                    <a:pt x="0" y="12"/>
                    <a:pt x="1" y="23"/>
                  </a:cubicBezTo>
                  <a:cubicBezTo>
                    <a:pt x="3" y="41"/>
                    <a:pt x="5" y="58"/>
                    <a:pt x="8" y="76"/>
                  </a:cubicBezTo>
                  <a:cubicBezTo>
                    <a:pt x="9" y="86"/>
                    <a:pt x="18" y="93"/>
                    <a:pt x="27" y="93"/>
                  </a:cubicBezTo>
                  <a:cubicBezTo>
                    <a:pt x="28" y="93"/>
                    <a:pt x="29" y="93"/>
                    <a:pt x="30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1718145" y="3924730"/>
              <a:ext cx="62979" cy="149676"/>
            </a:xfrm>
            <a:custGeom>
              <a:avLst/>
              <a:gdLst>
                <a:gd name="T0" fmla="*/ 42 w 157"/>
                <a:gd name="T1" fmla="*/ 18 h 371"/>
                <a:gd name="T2" fmla="*/ 18 w 157"/>
                <a:gd name="T3" fmla="*/ 2 h 371"/>
                <a:gd name="T4" fmla="*/ 2 w 157"/>
                <a:gd name="T5" fmla="*/ 25 h 371"/>
                <a:gd name="T6" fmla="*/ 117 w 157"/>
                <a:gd name="T7" fmla="*/ 361 h 371"/>
                <a:gd name="T8" fmla="*/ 134 w 157"/>
                <a:gd name="T9" fmla="*/ 371 h 371"/>
                <a:gd name="T10" fmla="*/ 144 w 157"/>
                <a:gd name="T11" fmla="*/ 368 h 371"/>
                <a:gd name="T12" fmla="*/ 152 w 157"/>
                <a:gd name="T13" fmla="*/ 341 h 371"/>
                <a:gd name="T14" fmla="*/ 42 w 157"/>
                <a:gd name="T15" fmla="*/ 1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371">
                  <a:moveTo>
                    <a:pt x="42" y="18"/>
                  </a:moveTo>
                  <a:cubicBezTo>
                    <a:pt x="40" y="7"/>
                    <a:pt x="29" y="0"/>
                    <a:pt x="18" y="2"/>
                  </a:cubicBezTo>
                  <a:cubicBezTo>
                    <a:pt x="7" y="4"/>
                    <a:pt x="0" y="14"/>
                    <a:pt x="2" y="25"/>
                  </a:cubicBezTo>
                  <a:cubicBezTo>
                    <a:pt x="27" y="157"/>
                    <a:pt x="67" y="273"/>
                    <a:pt x="117" y="361"/>
                  </a:cubicBezTo>
                  <a:cubicBezTo>
                    <a:pt x="121" y="367"/>
                    <a:pt x="128" y="371"/>
                    <a:pt x="134" y="371"/>
                  </a:cubicBezTo>
                  <a:cubicBezTo>
                    <a:pt x="138" y="371"/>
                    <a:pt x="141" y="370"/>
                    <a:pt x="144" y="368"/>
                  </a:cubicBezTo>
                  <a:cubicBezTo>
                    <a:pt x="154" y="363"/>
                    <a:pt x="157" y="350"/>
                    <a:pt x="152" y="341"/>
                  </a:cubicBezTo>
                  <a:cubicBezTo>
                    <a:pt x="104" y="257"/>
                    <a:pt x="66" y="145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38377" y="4071952"/>
              <a:ext cx="81790" cy="62979"/>
            </a:xfrm>
            <a:custGeom>
              <a:avLst/>
              <a:gdLst>
                <a:gd name="T0" fmla="*/ 190 w 201"/>
                <a:gd name="T1" fmla="*/ 6 h 156"/>
                <a:gd name="T2" fmla="*/ 162 w 201"/>
                <a:gd name="T3" fmla="*/ 12 h 156"/>
                <a:gd name="T4" fmla="*/ 20 w 201"/>
                <a:gd name="T5" fmla="*/ 116 h 156"/>
                <a:gd name="T6" fmla="*/ 0 w 201"/>
                <a:gd name="T7" fmla="*/ 136 h 156"/>
                <a:gd name="T8" fmla="*/ 20 w 201"/>
                <a:gd name="T9" fmla="*/ 156 h 156"/>
                <a:gd name="T10" fmla="*/ 195 w 201"/>
                <a:gd name="T11" fmla="*/ 34 h 156"/>
                <a:gd name="T12" fmla="*/ 190 w 201"/>
                <a:gd name="T13" fmla="*/ 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56">
                  <a:moveTo>
                    <a:pt x="190" y="6"/>
                  </a:moveTo>
                  <a:cubicBezTo>
                    <a:pt x="181" y="0"/>
                    <a:pt x="168" y="3"/>
                    <a:pt x="162" y="12"/>
                  </a:cubicBezTo>
                  <a:cubicBezTo>
                    <a:pt x="116" y="79"/>
                    <a:pt x="65" y="116"/>
                    <a:pt x="20" y="116"/>
                  </a:cubicBezTo>
                  <a:cubicBezTo>
                    <a:pt x="9" y="116"/>
                    <a:pt x="0" y="125"/>
                    <a:pt x="0" y="136"/>
                  </a:cubicBezTo>
                  <a:cubicBezTo>
                    <a:pt x="0" y="147"/>
                    <a:pt x="9" y="156"/>
                    <a:pt x="20" y="156"/>
                  </a:cubicBezTo>
                  <a:cubicBezTo>
                    <a:pt x="80" y="156"/>
                    <a:pt x="141" y="114"/>
                    <a:pt x="195" y="34"/>
                  </a:cubicBezTo>
                  <a:cubicBezTo>
                    <a:pt x="201" y="25"/>
                    <a:pt x="199" y="13"/>
                    <a:pt x="19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1918531" y="3869930"/>
              <a:ext cx="63796" cy="191389"/>
            </a:xfrm>
            <a:custGeom>
              <a:avLst/>
              <a:gdLst>
                <a:gd name="T0" fmla="*/ 140 w 159"/>
                <a:gd name="T1" fmla="*/ 1 h 474"/>
                <a:gd name="T2" fmla="*/ 118 w 159"/>
                <a:gd name="T3" fmla="*/ 19 h 474"/>
                <a:gd name="T4" fmla="*/ 4 w 159"/>
                <a:gd name="T5" fmla="*/ 445 h 474"/>
                <a:gd name="T6" fmla="*/ 13 w 159"/>
                <a:gd name="T7" fmla="*/ 472 h 474"/>
                <a:gd name="T8" fmla="*/ 22 w 159"/>
                <a:gd name="T9" fmla="*/ 474 h 474"/>
                <a:gd name="T10" fmla="*/ 40 w 159"/>
                <a:gd name="T11" fmla="*/ 463 h 474"/>
                <a:gd name="T12" fmla="*/ 158 w 159"/>
                <a:gd name="T13" fmla="*/ 23 h 474"/>
                <a:gd name="T14" fmla="*/ 140 w 159"/>
                <a:gd name="T15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72">
                  <a:moveTo>
                    <a:pt x="140" y="1"/>
                  </a:moveTo>
                  <a:cubicBezTo>
                    <a:pt x="129" y="0"/>
                    <a:pt x="119" y="8"/>
                    <a:pt x="118" y="19"/>
                  </a:cubicBezTo>
                  <a:cubicBezTo>
                    <a:pt x="100" y="185"/>
                    <a:pt x="61" y="333"/>
                    <a:pt x="4" y="445"/>
                  </a:cubicBezTo>
                  <a:cubicBezTo>
                    <a:pt x="0" y="455"/>
                    <a:pt x="3" y="467"/>
                    <a:pt x="13" y="472"/>
                  </a:cubicBezTo>
                  <a:cubicBezTo>
                    <a:pt x="16" y="473"/>
                    <a:pt x="19" y="474"/>
                    <a:pt x="22" y="474"/>
                  </a:cubicBezTo>
                  <a:cubicBezTo>
                    <a:pt x="30" y="474"/>
                    <a:pt x="37" y="470"/>
                    <a:pt x="40" y="463"/>
                  </a:cubicBezTo>
                  <a:cubicBezTo>
                    <a:pt x="99" y="346"/>
                    <a:pt x="139" y="194"/>
                    <a:pt x="158" y="23"/>
                  </a:cubicBezTo>
                  <a:cubicBezTo>
                    <a:pt x="159" y="12"/>
                    <a:pt x="151" y="2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1968424" y="3814313"/>
              <a:ext cx="17176" cy="35170"/>
            </a:xfrm>
            <a:custGeom>
              <a:avLst/>
              <a:gdLst>
                <a:gd name="T0" fmla="*/ 20 w 43"/>
                <a:gd name="T1" fmla="*/ 86 h 86"/>
                <a:gd name="T2" fmla="*/ 21 w 43"/>
                <a:gd name="T3" fmla="*/ 86 h 86"/>
                <a:gd name="T4" fmla="*/ 41 w 43"/>
                <a:gd name="T5" fmla="*/ 67 h 86"/>
                <a:gd name="T6" fmla="*/ 43 w 43"/>
                <a:gd name="T7" fmla="*/ 21 h 86"/>
                <a:gd name="T8" fmla="*/ 24 w 43"/>
                <a:gd name="T9" fmla="*/ 0 h 86"/>
                <a:gd name="T10" fmla="*/ 3 w 43"/>
                <a:gd name="T11" fmla="*/ 20 h 86"/>
                <a:gd name="T12" fmla="*/ 1 w 43"/>
                <a:gd name="T13" fmla="*/ 65 h 86"/>
                <a:gd name="T14" fmla="*/ 20 w 43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86">
                  <a:moveTo>
                    <a:pt x="20" y="86"/>
                  </a:moveTo>
                  <a:cubicBezTo>
                    <a:pt x="20" y="86"/>
                    <a:pt x="21" y="86"/>
                    <a:pt x="21" y="86"/>
                  </a:cubicBezTo>
                  <a:cubicBezTo>
                    <a:pt x="32" y="86"/>
                    <a:pt x="40" y="77"/>
                    <a:pt x="41" y="67"/>
                  </a:cubicBezTo>
                  <a:cubicBezTo>
                    <a:pt x="42" y="52"/>
                    <a:pt x="43" y="36"/>
                    <a:pt x="43" y="21"/>
                  </a:cubicBezTo>
                  <a:cubicBezTo>
                    <a:pt x="43" y="10"/>
                    <a:pt x="35" y="1"/>
                    <a:pt x="24" y="0"/>
                  </a:cubicBezTo>
                  <a:cubicBezTo>
                    <a:pt x="13" y="0"/>
                    <a:pt x="3" y="9"/>
                    <a:pt x="3" y="20"/>
                  </a:cubicBezTo>
                  <a:cubicBezTo>
                    <a:pt x="3" y="35"/>
                    <a:pt x="2" y="50"/>
                    <a:pt x="1" y="65"/>
                  </a:cubicBezTo>
                  <a:cubicBezTo>
                    <a:pt x="0" y="76"/>
                    <a:pt x="9" y="85"/>
                    <a:pt x="2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1565197" y="3788958"/>
              <a:ext cx="562718" cy="762286"/>
            </a:xfrm>
            <a:custGeom>
              <a:avLst/>
              <a:gdLst>
                <a:gd name="T0" fmla="*/ 1115 w 1388"/>
                <a:gd name="T1" fmla="*/ 122 h 1888"/>
                <a:gd name="T2" fmla="*/ 1103 w 1388"/>
                <a:gd name="T3" fmla="*/ 20 h 1888"/>
                <a:gd name="T4" fmla="*/ 285 w 1388"/>
                <a:gd name="T5" fmla="*/ 20 h 1888"/>
                <a:gd name="T6" fmla="*/ 272 w 1388"/>
                <a:gd name="T7" fmla="*/ 122 h 1888"/>
                <a:gd name="T8" fmla="*/ 0 w 1388"/>
                <a:gd name="T9" fmla="*/ 122 h 1888"/>
                <a:gd name="T10" fmla="*/ 468 w 1388"/>
                <a:gd name="T11" fmla="*/ 775 h 1888"/>
                <a:gd name="T12" fmla="*/ 615 w 1388"/>
                <a:gd name="T13" fmla="*/ 999 h 1888"/>
                <a:gd name="T14" fmla="*/ 488 w 1388"/>
                <a:gd name="T15" fmla="*/ 1390 h 1888"/>
                <a:gd name="T16" fmla="*/ 394 w 1388"/>
                <a:gd name="T17" fmla="*/ 1454 h 1888"/>
                <a:gd name="T18" fmla="*/ 329 w 1388"/>
                <a:gd name="T19" fmla="*/ 1784 h 1888"/>
                <a:gd name="T20" fmla="*/ 329 w 1388"/>
                <a:gd name="T21" fmla="*/ 1888 h 1888"/>
                <a:gd name="T22" fmla="*/ 1079 w 1388"/>
                <a:gd name="T23" fmla="*/ 1804 h 1888"/>
                <a:gd name="T24" fmla="*/ 1013 w 1388"/>
                <a:gd name="T25" fmla="*/ 1474 h 1888"/>
                <a:gd name="T26" fmla="*/ 920 w 1388"/>
                <a:gd name="T27" fmla="*/ 1410 h 1888"/>
                <a:gd name="T28" fmla="*/ 780 w 1388"/>
                <a:gd name="T29" fmla="*/ 1059 h 1888"/>
                <a:gd name="T30" fmla="*/ 798 w 1388"/>
                <a:gd name="T31" fmla="*/ 894 h 1888"/>
                <a:gd name="T32" fmla="*/ 1388 w 1388"/>
                <a:gd name="T33" fmla="*/ 157 h 1888"/>
                <a:gd name="T34" fmla="*/ 1082 w 1388"/>
                <a:gd name="T35" fmla="*/ 309 h 1888"/>
                <a:gd name="T36" fmla="*/ 1207 w 1388"/>
                <a:gd name="T37" fmla="*/ 472 h 1888"/>
                <a:gd name="T38" fmla="*/ 395 w 1388"/>
                <a:gd name="T39" fmla="*/ 640 h 1888"/>
                <a:gd name="T40" fmla="*/ 173 w 1388"/>
                <a:gd name="T41" fmla="*/ 211 h 1888"/>
                <a:gd name="T42" fmla="*/ 122 w 1388"/>
                <a:gd name="T43" fmla="*/ 508 h 1888"/>
                <a:gd name="T44" fmla="*/ 232 w 1388"/>
                <a:gd name="T45" fmla="*/ 142 h 1888"/>
                <a:gd name="T46" fmla="*/ 300 w 1388"/>
                <a:gd name="T47" fmla="*/ 269 h 1888"/>
                <a:gd name="T48" fmla="*/ 89 w 1388"/>
                <a:gd name="T49" fmla="*/ 171 h 1888"/>
                <a:gd name="T50" fmla="*/ 147 w 1388"/>
                <a:gd name="T51" fmla="*/ 493 h 1888"/>
                <a:gd name="T52" fmla="*/ 122 w 1388"/>
                <a:gd name="T53" fmla="*/ 508 h 1888"/>
                <a:gd name="T54" fmla="*/ 349 w 1388"/>
                <a:gd name="T55" fmla="*/ 1824 h 1888"/>
                <a:gd name="T56" fmla="*/ 973 w 1388"/>
                <a:gd name="T57" fmla="*/ 1784 h 1888"/>
                <a:gd name="T58" fmla="*/ 973 w 1388"/>
                <a:gd name="T59" fmla="*/ 1494 h 1888"/>
                <a:gd name="T60" fmla="*/ 508 w 1388"/>
                <a:gd name="T61" fmla="*/ 1430 h 1888"/>
                <a:gd name="T62" fmla="*/ 508 w 1388"/>
                <a:gd name="T63" fmla="*/ 1454 h 1888"/>
                <a:gd name="T64" fmla="*/ 813 w 1388"/>
                <a:gd name="T65" fmla="*/ 1365 h 1888"/>
                <a:gd name="T66" fmla="*/ 794 w 1388"/>
                <a:gd name="T67" fmla="*/ 1325 h 1888"/>
                <a:gd name="T68" fmla="*/ 655 w 1388"/>
                <a:gd name="T69" fmla="*/ 999 h 1888"/>
                <a:gd name="T70" fmla="*/ 794 w 1388"/>
                <a:gd name="T71" fmla="*/ 1325 h 1888"/>
                <a:gd name="T72" fmla="*/ 606 w 1388"/>
                <a:gd name="T73" fmla="*/ 941 h 1888"/>
                <a:gd name="T74" fmla="*/ 782 w 1388"/>
                <a:gd name="T75" fmla="*/ 941 h 1888"/>
                <a:gd name="T76" fmla="*/ 437 w 1388"/>
                <a:gd name="T77" fmla="*/ 636 h 1888"/>
                <a:gd name="T78" fmla="*/ 951 w 1388"/>
                <a:gd name="T79" fmla="*/ 636 h 1888"/>
                <a:gd name="T80" fmla="*/ 1266 w 1388"/>
                <a:gd name="T81" fmla="*/ 508 h 1888"/>
                <a:gd name="T82" fmla="*/ 1241 w 1388"/>
                <a:gd name="T83" fmla="*/ 493 h 1888"/>
                <a:gd name="T84" fmla="*/ 1298 w 1388"/>
                <a:gd name="T85" fmla="*/ 171 h 1888"/>
                <a:gd name="T86" fmla="*/ 1088 w 1388"/>
                <a:gd name="T87" fmla="*/ 269 h 1888"/>
                <a:gd name="T88" fmla="*/ 1155 w 1388"/>
                <a:gd name="T89" fmla="*/ 142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8" h="1888">
                  <a:moveTo>
                    <a:pt x="1368" y="102"/>
                  </a:moveTo>
                  <a:cubicBezTo>
                    <a:pt x="1135" y="102"/>
                    <a:pt x="1135" y="102"/>
                    <a:pt x="1135" y="102"/>
                  </a:cubicBezTo>
                  <a:cubicBezTo>
                    <a:pt x="1124" y="102"/>
                    <a:pt x="1115" y="111"/>
                    <a:pt x="1115" y="122"/>
                  </a:cubicBezTo>
                  <a:cubicBezTo>
                    <a:pt x="1115" y="157"/>
                    <a:pt x="1115" y="157"/>
                    <a:pt x="1115" y="157"/>
                  </a:cubicBezTo>
                  <a:cubicBezTo>
                    <a:pt x="1115" y="172"/>
                    <a:pt x="1108" y="185"/>
                    <a:pt x="1096" y="193"/>
                  </a:cubicBezTo>
                  <a:cubicBezTo>
                    <a:pt x="1101" y="137"/>
                    <a:pt x="1103" y="79"/>
                    <a:pt x="1103" y="20"/>
                  </a:cubicBezTo>
                  <a:cubicBezTo>
                    <a:pt x="1103" y="9"/>
                    <a:pt x="1094" y="0"/>
                    <a:pt x="1083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94" y="0"/>
                    <a:pt x="285" y="9"/>
                    <a:pt x="285" y="20"/>
                  </a:cubicBezTo>
                  <a:cubicBezTo>
                    <a:pt x="285" y="79"/>
                    <a:pt x="287" y="137"/>
                    <a:pt x="292" y="193"/>
                  </a:cubicBezTo>
                  <a:cubicBezTo>
                    <a:pt x="280" y="185"/>
                    <a:pt x="272" y="172"/>
                    <a:pt x="272" y="157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11"/>
                    <a:pt x="263" y="102"/>
                    <a:pt x="252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9" y="102"/>
                    <a:pt x="0" y="111"/>
                    <a:pt x="0" y="12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310"/>
                    <a:pt x="29" y="432"/>
                    <a:pt x="88" y="529"/>
                  </a:cubicBezTo>
                  <a:cubicBezTo>
                    <a:pt x="164" y="654"/>
                    <a:pt x="292" y="737"/>
                    <a:pt x="468" y="775"/>
                  </a:cubicBezTo>
                  <a:cubicBezTo>
                    <a:pt x="505" y="829"/>
                    <a:pt x="546" y="869"/>
                    <a:pt x="590" y="894"/>
                  </a:cubicBezTo>
                  <a:cubicBezTo>
                    <a:pt x="575" y="904"/>
                    <a:pt x="566" y="922"/>
                    <a:pt x="566" y="941"/>
                  </a:cubicBezTo>
                  <a:cubicBezTo>
                    <a:pt x="566" y="970"/>
                    <a:pt x="587" y="994"/>
                    <a:pt x="615" y="999"/>
                  </a:cubicBezTo>
                  <a:cubicBezTo>
                    <a:pt x="613" y="1019"/>
                    <a:pt x="610" y="1039"/>
                    <a:pt x="608" y="1059"/>
                  </a:cubicBezTo>
                  <a:cubicBezTo>
                    <a:pt x="594" y="1185"/>
                    <a:pt x="580" y="1304"/>
                    <a:pt x="510" y="1390"/>
                  </a:cubicBezTo>
                  <a:cubicBezTo>
                    <a:pt x="488" y="1390"/>
                    <a:pt x="488" y="1390"/>
                    <a:pt x="488" y="1390"/>
                  </a:cubicBezTo>
                  <a:cubicBezTo>
                    <a:pt x="477" y="1390"/>
                    <a:pt x="468" y="1399"/>
                    <a:pt x="468" y="1410"/>
                  </a:cubicBezTo>
                  <a:cubicBezTo>
                    <a:pt x="468" y="1454"/>
                    <a:pt x="468" y="1454"/>
                    <a:pt x="468" y="1454"/>
                  </a:cubicBezTo>
                  <a:cubicBezTo>
                    <a:pt x="394" y="1454"/>
                    <a:pt x="394" y="1454"/>
                    <a:pt x="394" y="1454"/>
                  </a:cubicBezTo>
                  <a:cubicBezTo>
                    <a:pt x="383" y="1454"/>
                    <a:pt x="374" y="1463"/>
                    <a:pt x="374" y="1474"/>
                  </a:cubicBezTo>
                  <a:cubicBezTo>
                    <a:pt x="374" y="1784"/>
                    <a:pt x="374" y="1784"/>
                    <a:pt x="374" y="1784"/>
                  </a:cubicBezTo>
                  <a:cubicBezTo>
                    <a:pt x="329" y="1784"/>
                    <a:pt x="329" y="1784"/>
                    <a:pt x="329" y="1784"/>
                  </a:cubicBezTo>
                  <a:cubicBezTo>
                    <a:pt x="318" y="1784"/>
                    <a:pt x="309" y="1793"/>
                    <a:pt x="309" y="1804"/>
                  </a:cubicBezTo>
                  <a:cubicBezTo>
                    <a:pt x="309" y="1868"/>
                    <a:pt x="309" y="1868"/>
                    <a:pt x="309" y="1868"/>
                  </a:cubicBezTo>
                  <a:cubicBezTo>
                    <a:pt x="309" y="1879"/>
                    <a:pt x="318" y="1888"/>
                    <a:pt x="329" y="1888"/>
                  </a:cubicBezTo>
                  <a:cubicBezTo>
                    <a:pt x="1059" y="1888"/>
                    <a:pt x="1059" y="1888"/>
                    <a:pt x="1059" y="1888"/>
                  </a:cubicBezTo>
                  <a:cubicBezTo>
                    <a:pt x="1070" y="1888"/>
                    <a:pt x="1079" y="1879"/>
                    <a:pt x="1079" y="1868"/>
                  </a:cubicBezTo>
                  <a:cubicBezTo>
                    <a:pt x="1079" y="1804"/>
                    <a:pt x="1079" y="1804"/>
                    <a:pt x="1079" y="1804"/>
                  </a:cubicBezTo>
                  <a:cubicBezTo>
                    <a:pt x="1079" y="1793"/>
                    <a:pt x="1070" y="1784"/>
                    <a:pt x="1059" y="1784"/>
                  </a:cubicBezTo>
                  <a:cubicBezTo>
                    <a:pt x="1013" y="1784"/>
                    <a:pt x="1013" y="1784"/>
                    <a:pt x="1013" y="1784"/>
                  </a:cubicBezTo>
                  <a:cubicBezTo>
                    <a:pt x="1013" y="1474"/>
                    <a:pt x="1013" y="1474"/>
                    <a:pt x="1013" y="1474"/>
                  </a:cubicBezTo>
                  <a:cubicBezTo>
                    <a:pt x="1013" y="1463"/>
                    <a:pt x="1004" y="1454"/>
                    <a:pt x="993" y="1454"/>
                  </a:cubicBezTo>
                  <a:cubicBezTo>
                    <a:pt x="920" y="1454"/>
                    <a:pt x="920" y="1454"/>
                    <a:pt x="920" y="1454"/>
                  </a:cubicBezTo>
                  <a:cubicBezTo>
                    <a:pt x="920" y="1410"/>
                    <a:pt x="920" y="1410"/>
                    <a:pt x="920" y="1410"/>
                  </a:cubicBezTo>
                  <a:cubicBezTo>
                    <a:pt x="920" y="1399"/>
                    <a:pt x="911" y="1390"/>
                    <a:pt x="900" y="1390"/>
                  </a:cubicBezTo>
                  <a:cubicBezTo>
                    <a:pt x="878" y="1390"/>
                    <a:pt x="878" y="1390"/>
                    <a:pt x="878" y="1390"/>
                  </a:cubicBezTo>
                  <a:cubicBezTo>
                    <a:pt x="808" y="1304"/>
                    <a:pt x="794" y="1185"/>
                    <a:pt x="780" y="1059"/>
                  </a:cubicBezTo>
                  <a:cubicBezTo>
                    <a:pt x="777" y="1039"/>
                    <a:pt x="775" y="1019"/>
                    <a:pt x="773" y="999"/>
                  </a:cubicBezTo>
                  <a:cubicBezTo>
                    <a:pt x="801" y="994"/>
                    <a:pt x="822" y="970"/>
                    <a:pt x="822" y="941"/>
                  </a:cubicBezTo>
                  <a:cubicBezTo>
                    <a:pt x="822" y="922"/>
                    <a:pt x="813" y="904"/>
                    <a:pt x="798" y="894"/>
                  </a:cubicBezTo>
                  <a:cubicBezTo>
                    <a:pt x="842" y="869"/>
                    <a:pt x="883" y="829"/>
                    <a:pt x="920" y="775"/>
                  </a:cubicBezTo>
                  <a:cubicBezTo>
                    <a:pt x="1096" y="737"/>
                    <a:pt x="1223" y="654"/>
                    <a:pt x="1300" y="529"/>
                  </a:cubicBezTo>
                  <a:cubicBezTo>
                    <a:pt x="1359" y="432"/>
                    <a:pt x="1388" y="310"/>
                    <a:pt x="1388" y="157"/>
                  </a:cubicBezTo>
                  <a:cubicBezTo>
                    <a:pt x="1388" y="122"/>
                    <a:pt x="1388" y="122"/>
                    <a:pt x="1388" y="122"/>
                  </a:cubicBezTo>
                  <a:cubicBezTo>
                    <a:pt x="1388" y="111"/>
                    <a:pt x="1379" y="102"/>
                    <a:pt x="1368" y="102"/>
                  </a:cubicBezTo>
                  <a:close/>
                  <a:moveTo>
                    <a:pt x="1082" y="309"/>
                  </a:moveTo>
                  <a:cubicBezTo>
                    <a:pt x="1142" y="305"/>
                    <a:pt x="1193" y="267"/>
                    <a:pt x="1215" y="211"/>
                  </a:cubicBezTo>
                  <a:cubicBezTo>
                    <a:pt x="1277" y="211"/>
                    <a:pt x="1277" y="211"/>
                    <a:pt x="1277" y="211"/>
                  </a:cubicBezTo>
                  <a:cubicBezTo>
                    <a:pt x="1272" y="318"/>
                    <a:pt x="1249" y="404"/>
                    <a:pt x="1207" y="472"/>
                  </a:cubicBezTo>
                  <a:cubicBezTo>
                    <a:pt x="1160" y="549"/>
                    <a:pt x="1089" y="604"/>
                    <a:pt x="992" y="640"/>
                  </a:cubicBezTo>
                  <a:cubicBezTo>
                    <a:pt x="1033" y="545"/>
                    <a:pt x="1063" y="432"/>
                    <a:pt x="1082" y="309"/>
                  </a:cubicBezTo>
                  <a:close/>
                  <a:moveTo>
                    <a:pt x="395" y="640"/>
                  </a:moveTo>
                  <a:cubicBezTo>
                    <a:pt x="299" y="604"/>
                    <a:pt x="228" y="549"/>
                    <a:pt x="181" y="472"/>
                  </a:cubicBezTo>
                  <a:cubicBezTo>
                    <a:pt x="139" y="404"/>
                    <a:pt x="116" y="318"/>
                    <a:pt x="110" y="21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94" y="267"/>
                    <a:pt x="246" y="305"/>
                    <a:pt x="306" y="309"/>
                  </a:cubicBezTo>
                  <a:cubicBezTo>
                    <a:pt x="324" y="432"/>
                    <a:pt x="355" y="545"/>
                    <a:pt x="395" y="640"/>
                  </a:cubicBezTo>
                  <a:close/>
                  <a:moveTo>
                    <a:pt x="122" y="508"/>
                  </a:moveTo>
                  <a:cubicBezTo>
                    <a:pt x="67" y="417"/>
                    <a:pt x="40" y="302"/>
                    <a:pt x="40" y="157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96"/>
                    <a:pt x="260" y="229"/>
                    <a:pt x="297" y="238"/>
                  </a:cubicBezTo>
                  <a:cubicBezTo>
                    <a:pt x="298" y="248"/>
                    <a:pt x="299" y="259"/>
                    <a:pt x="300" y="269"/>
                  </a:cubicBezTo>
                  <a:cubicBezTo>
                    <a:pt x="256" y="262"/>
                    <a:pt x="219" y="230"/>
                    <a:pt x="207" y="186"/>
                  </a:cubicBezTo>
                  <a:cubicBezTo>
                    <a:pt x="205" y="177"/>
                    <a:pt x="197" y="171"/>
                    <a:pt x="188" y="171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71"/>
                    <a:pt x="79" y="173"/>
                    <a:pt x="75" y="177"/>
                  </a:cubicBezTo>
                  <a:cubicBezTo>
                    <a:pt x="71" y="181"/>
                    <a:pt x="69" y="186"/>
                    <a:pt x="69" y="192"/>
                  </a:cubicBezTo>
                  <a:cubicBezTo>
                    <a:pt x="73" y="316"/>
                    <a:pt x="99" y="414"/>
                    <a:pt x="147" y="493"/>
                  </a:cubicBezTo>
                  <a:cubicBezTo>
                    <a:pt x="205" y="588"/>
                    <a:pt x="294" y="652"/>
                    <a:pt x="418" y="690"/>
                  </a:cubicBezTo>
                  <a:cubicBezTo>
                    <a:pt x="425" y="703"/>
                    <a:pt x="431" y="715"/>
                    <a:pt x="437" y="726"/>
                  </a:cubicBezTo>
                  <a:cubicBezTo>
                    <a:pt x="293" y="687"/>
                    <a:pt x="187" y="614"/>
                    <a:pt x="122" y="508"/>
                  </a:cubicBezTo>
                  <a:close/>
                  <a:moveTo>
                    <a:pt x="1039" y="1848"/>
                  </a:moveTo>
                  <a:cubicBezTo>
                    <a:pt x="349" y="1848"/>
                    <a:pt x="349" y="1848"/>
                    <a:pt x="349" y="1848"/>
                  </a:cubicBezTo>
                  <a:cubicBezTo>
                    <a:pt x="349" y="1824"/>
                    <a:pt x="349" y="1824"/>
                    <a:pt x="349" y="1824"/>
                  </a:cubicBezTo>
                  <a:cubicBezTo>
                    <a:pt x="1039" y="1824"/>
                    <a:pt x="1039" y="1824"/>
                    <a:pt x="1039" y="1824"/>
                  </a:cubicBezTo>
                  <a:lnTo>
                    <a:pt x="1039" y="1848"/>
                  </a:lnTo>
                  <a:close/>
                  <a:moveTo>
                    <a:pt x="973" y="1784"/>
                  </a:moveTo>
                  <a:cubicBezTo>
                    <a:pt x="414" y="1784"/>
                    <a:pt x="414" y="1784"/>
                    <a:pt x="414" y="1784"/>
                  </a:cubicBezTo>
                  <a:cubicBezTo>
                    <a:pt x="414" y="1494"/>
                    <a:pt x="414" y="1494"/>
                    <a:pt x="414" y="1494"/>
                  </a:cubicBezTo>
                  <a:cubicBezTo>
                    <a:pt x="973" y="1494"/>
                    <a:pt x="973" y="1494"/>
                    <a:pt x="973" y="1494"/>
                  </a:cubicBezTo>
                  <a:lnTo>
                    <a:pt x="973" y="1784"/>
                  </a:lnTo>
                  <a:close/>
                  <a:moveTo>
                    <a:pt x="508" y="1454"/>
                  </a:moveTo>
                  <a:cubicBezTo>
                    <a:pt x="508" y="1430"/>
                    <a:pt x="508" y="1430"/>
                    <a:pt x="508" y="1430"/>
                  </a:cubicBezTo>
                  <a:cubicBezTo>
                    <a:pt x="880" y="1430"/>
                    <a:pt x="880" y="1430"/>
                    <a:pt x="880" y="1430"/>
                  </a:cubicBezTo>
                  <a:cubicBezTo>
                    <a:pt x="880" y="1454"/>
                    <a:pt x="880" y="1454"/>
                    <a:pt x="880" y="1454"/>
                  </a:cubicBezTo>
                  <a:lnTo>
                    <a:pt x="508" y="1454"/>
                  </a:lnTo>
                  <a:close/>
                  <a:moveTo>
                    <a:pt x="560" y="1390"/>
                  </a:moveTo>
                  <a:cubicBezTo>
                    <a:pt x="565" y="1382"/>
                    <a:pt x="570" y="1374"/>
                    <a:pt x="575" y="1365"/>
                  </a:cubicBezTo>
                  <a:cubicBezTo>
                    <a:pt x="813" y="1365"/>
                    <a:pt x="813" y="1365"/>
                    <a:pt x="813" y="1365"/>
                  </a:cubicBezTo>
                  <a:cubicBezTo>
                    <a:pt x="818" y="1374"/>
                    <a:pt x="823" y="1382"/>
                    <a:pt x="828" y="1390"/>
                  </a:cubicBezTo>
                  <a:lnTo>
                    <a:pt x="560" y="1390"/>
                  </a:lnTo>
                  <a:close/>
                  <a:moveTo>
                    <a:pt x="794" y="1325"/>
                  </a:moveTo>
                  <a:cubicBezTo>
                    <a:pt x="594" y="1325"/>
                    <a:pt x="594" y="1325"/>
                    <a:pt x="594" y="1325"/>
                  </a:cubicBezTo>
                  <a:cubicBezTo>
                    <a:pt x="627" y="1247"/>
                    <a:pt x="637" y="1157"/>
                    <a:pt x="648" y="1063"/>
                  </a:cubicBezTo>
                  <a:cubicBezTo>
                    <a:pt x="650" y="1042"/>
                    <a:pt x="653" y="1021"/>
                    <a:pt x="655" y="999"/>
                  </a:cubicBezTo>
                  <a:cubicBezTo>
                    <a:pt x="732" y="999"/>
                    <a:pt x="732" y="999"/>
                    <a:pt x="732" y="999"/>
                  </a:cubicBezTo>
                  <a:cubicBezTo>
                    <a:pt x="735" y="1021"/>
                    <a:pt x="738" y="1042"/>
                    <a:pt x="740" y="1063"/>
                  </a:cubicBezTo>
                  <a:cubicBezTo>
                    <a:pt x="751" y="1157"/>
                    <a:pt x="761" y="1247"/>
                    <a:pt x="794" y="1325"/>
                  </a:cubicBezTo>
                  <a:close/>
                  <a:moveTo>
                    <a:pt x="764" y="959"/>
                  </a:moveTo>
                  <a:cubicBezTo>
                    <a:pt x="624" y="959"/>
                    <a:pt x="624" y="959"/>
                    <a:pt x="624" y="959"/>
                  </a:cubicBezTo>
                  <a:cubicBezTo>
                    <a:pt x="614" y="959"/>
                    <a:pt x="606" y="951"/>
                    <a:pt x="606" y="941"/>
                  </a:cubicBezTo>
                  <a:cubicBezTo>
                    <a:pt x="606" y="931"/>
                    <a:pt x="614" y="923"/>
                    <a:pt x="624" y="923"/>
                  </a:cubicBezTo>
                  <a:cubicBezTo>
                    <a:pt x="764" y="923"/>
                    <a:pt x="764" y="923"/>
                    <a:pt x="764" y="923"/>
                  </a:cubicBezTo>
                  <a:cubicBezTo>
                    <a:pt x="774" y="923"/>
                    <a:pt x="782" y="931"/>
                    <a:pt x="782" y="941"/>
                  </a:cubicBezTo>
                  <a:cubicBezTo>
                    <a:pt x="782" y="951"/>
                    <a:pt x="774" y="959"/>
                    <a:pt x="764" y="959"/>
                  </a:cubicBezTo>
                  <a:close/>
                  <a:moveTo>
                    <a:pt x="694" y="882"/>
                  </a:moveTo>
                  <a:cubicBezTo>
                    <a:pt x="598" y="882"/>
                    <a:pt x="507" y="795"/>
                    <a:pt x="437" y="636"/>
                  </a:cubicBezTo>
                  <a:cubicBezTo>
                    <a:pt x="367" y="477"/>
                    <a:pt x="327" y="266"/>
                    <a:pt x="325" y="40"/>
                  </a:cubicBezTo>
                  <a:cubicBezTo>
                    <a:pt x="1063" y="40"/>
                    <a:pt x="1063" y="40"/>
                    <a:pt x="1063" y="40"/>
                  </a:cubicBezTo>
                  <a:cubicBezTo>
                    <a:pt x="1061" y="266"/>
                    <a:pt x="1021" y="477"/>
                    <a:pt x="951" y="636"/>
                  </a:cubicBezTo>
                  <a:cubicBezTo>
                    <a:pt x="881" y="795"/>
                    <a:pt x="789" y="882"/>
                    <a:pt x="694" y="882"/>
                  </a:cubicBezTo>
                  <a:close/>
                  <a:moveTo>
                    <a:pt x="1348" y="157"/>
                  </a:moveTo>
                  <a:cubicBezTo>
                    <a:pt x="1348" y="302"/>
                    <a:pt x="1321" y="417"/>
                    <a:pt x="1266" y="508"/>
                  </a:cubicBezTo>
                  <a:cubicBezTo>
                    <a:pt x="1201" y="614"/>
                    <a:pt x="1095" y="687"/>
                    <a:pt x="950" y="726"/>
                  </a:cubicBezTo>
                  <a:cubicBezTo>
                    <a:pt x="957" y="715"/>
                    <a:pt x="963" y="703"/>
                    <a:pt x="969" y="690"/>
                  </a:cubicBezTo>
                  <a:cubicBezTo>
                    <a:pt x="1094" y="652"/>
                    <a:pt x="1183" y="588"/>
                    <a:pt x="1241" y="493"/>
                  </a:cubicBezTo>
                  <a:cubicBezTo>
                    <a:pt x="1289" y="414"/>
                    <a:pt x="1314" y="316"/>
                    <a:pt x="1318" y="192"/>
                  </a:cubicBezTo>
                  <a:cubicBezTo>
                    <a:pt x="1318" y="186"/>
                    <a:pt x="1316" y="181"/>
                    <a:pt x="1313" y="177"/>
                  </a:cubicBezTo>
                  <a:cubicBezTo>
                    <a:pt x="1309" y="173"/>
                    <a:pt x="1304" y="171"/>
                    <a:pt x="1298" y="171"/>
                  </a:cubicBezTo>
                  <a:cubicBezTo>
                    <a:pt x="1200" y="171"/>
                    <a:pt x="1200" y="171"/>
                    <a:pt x="1200" y="171"/>
                  </a:cubicBezTo>
                  <a:cubicBezTo>
                    <a:pt x="1191" y="171"/>
                    <a:pt x="1183" y="177"/>
                    <a:pt x="1181" y="186"/>
                  </a:cubicBezTo>
                  <a:cubicBezTo>
                    <a:pt x="1169" y="230"/>
                    <a:pt x="1132" y="262"/>
                    <a:pt x="1088" y="269"/>
                  </a:cubicBezTo>
                  <a:cubicBezTo>
                    <a:pt x="1089" y="259"/>
                    <a:pt x="1090" y="248"/>
                    <a:pt x="1091" y="238"/>
                  </a:cubicBezTo>
                  <a:cubicBezTo>
                    <a:pt x="1128" y="229"/>
                    <a:pt x="1155" y="196"/>
                    <a:pt x="1155" y="157"/>
                  </a:cubicBezTo>
                  <a:cubicBezTo>
                    <a:pt x="1155" y="142"/>
                    <a:pt x="1155" y="142"/>
                    <a:pt x="1155" y="142"/>
                  </a:cubicBezTo>
                  <a:cubicBezTo>
                    <a:pt x="1348" y="142"/>
                    <a:pt x="1348" y="142"/>
                    <a:pt x="1348" y="142"/>
                  </a:cubicBezTo>
                  <a:lnTo>
                    <a:pt x="134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1787667" y="4414654"/>
              <a:ext cx="116960" cy="72793"/>
            </a:xfrm>
            <a:custGeom>
              <a:avLst/>
              <a:gdLst>
                <a:gd name="T0" fmla="*/ 268 w 288"/>
                <a:gd name="T1" fmla="*/ 0 h 180"/>
                <a:gd name="T2" fmla="*/ 20 w 288"/>
                <a:gd name="T3" fmla="*/ 0 h 180"/>
                <a:gd name="T4" fmla="*/ 0 w 288"/>
                <a:gd name="T5" fmla="*/ 20 h 180"/>
                <a:gd name="T6" fmla="*/ 0 w 288"/>
                <a:gd name="T7" fmla="*/ 160 h 180"/>
                <a:gd name="T8" fmla="*/ 20 w 288"/>
                <a:gd name="T9" fmla="*/ 180 h 180"/>
                <a:gd name="T10" fmla="*/ 268 w 288"/>
                <a:gd name="T11" fmla="*/ 180 h 180"/>
                <a:gd name="T12" fmla="*/ 288 w 288"/>
                <a:gd name="T13" fmla="*/ 160 h 180"/>
                <a:gd name="T14" fmla="*/ 288 w 288"/>
                <a:gd name="T15" fmla="*/ 20 h 180"/>
                <a:gd name="T16" fmla="*/ 268 w 288"/>
                <a:gd name="T17" fmla="*/ 0 h 180"/>
                <a:gd name="T18" fmla="*/ 248 w 288"/>
                <a:gd name="T19" fmla="*/ 140 h 180"/>
                <a:gd name="T20" fmla="*/ 40 w 288"/>
                <a:gd name="T21" fmla="*/ 140 h 180"/>
                <a:gd name="T22" fmla="*/ 40 w 288"/>
                <a:gd name="T23" fmla="*/ 40 h 180"/>
                <a:gd name="T24" fmla="*/ 248 w 288"/>
                <a:gd name="T25" fmla="*/ 40 h 180"/>
                <a:gd name="T26" fmla="*/ 248 w 288"/>
                <a:gd name="T27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180">
                  <a:moveTo>
                    <a:pt x="2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9" y="180"/>
                    <a:pt x="20" y="180"/>
                  </a:cubicBezTo>
                  <a:cubicBezTo>
                    <a:pt x="268" y="180"/>
                    <a:pt x="268" y="180"/>
                    <a:pt x="268" y="180"/>
                  </a:cubicBezTo>
                  <a:cubicBezTo>
                    <a:pt x="279" y="180"/>
                    <a:pt x="288" y="171"/>
                    <a:pt x="288" y="16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8" y="9"/>
                    <a:pt x="279" y="0"/>
                    <a:pt x="268" y="0"/>
                  </a:cubicBezTo>
                  <a:close/>
                  <a:moveTo>
                    <a:pt x="248" y="140"/>
                  </a:moveTo>
                  <a:cubicBezTo>
                    <a:pt x="40" y="140"/>
                    <a:pt x="40" y="140"/>
                    <a:pt x="40" y="1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48" y="40"/>
                    <a:pt x="248" y="40"/>
                    <a:pt x="248" y="40"/>
                  </a:cubicBezTo>
                  <a:lnTo>
                    <a:pt x="24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738592" y="4399932"/>
              <a:ext cx="38442" cy="16358"/>
            </a:xfrm>
            <a:custGeom>
              <a:avLst/>
              <a:gdLst>
                <a:gd name="T0" fmla="*/ 76 w 96"/>
                <a:gd name="T1" fmla="*/ 0 h 40"/>
                <a:gd name="T2" fmla="*/ 20 w 96"/>
                <a:gd name="T3" fmla="*/ 0 h 40"/>
                <a:gd name="T4" fmla="*/ 0 w 96"/>
                <a:gd name="T5" fmla="*/ 20 h 40"/>
                <a:gd name="T6" fmla="*/ 20 w 96"/>
                <a:gd name="T7" fmla="*/ 40 h 40"/>
                <a:gd name="T8" fmla="*/ 76 w 96"/>
                <a:gd name="T9" fmla="*/ 40 h 40"/>
                <a:gd name="T10" fmla="*/ 96 w 96"/>
                <a:gd name="T11" fmla="*/ 20 h 40"/>
                <a:gd name="T12" fmla="*/ 76 w 9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7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1910353" y="4445735"/>
              <a:ext cx="39259" cy="15540"/>
            </a:xfrm>
            <a:custGeom>
              <a:avLst/>
              <a:gdLst>
                <a:gd name="T0" fmla="*/ 0 w 96"/>
                <a:gd name="T1" fmla="*/ 20 h 40"/>
                <a:gd name="T2" fmla="*/ 20 w 96"/>
                <a:gd name="T3" fmla="*/ 40 h 40"/>
                <a:gd name="T4" fmla="*/ 76 w 96"/>
                <a:gd name="T5" fmla="*/ 40 h 40"/>
                <a:gd name="T6" fmla="*/ 96 w 96"/>
                <a:gd name="T7" fmla="*/ 20 h 40"/>
                <a:gd name="T8" fmla="*/ 76 w 96"/>
                <a:gd name="T9" fmla="*/ 0 h 40"/>
                <a:gd name="T10" fmla="*/ 20 w 96"/>
                <a:gd name="T11" fmla="*/ 0 h 40"/>
                <a:gd name="T12" fmla="*/ 0 w 96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0" y="20"/>
                  </a:move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1738592" y="4480904"/>
              <a:ext cx="27809" cy="16358"/>
            </a:xfrm>
            <a:custGeom>
              <a:avLst/>
              <a:gdLst>
                <a:gd name="T0" fmla="*/ 48 w 68"/>
                <a:gd name="T1" fmla="*/ 0 h 40"/>
                <a:gd name="T2" fmla="*/ 20 w 68"/>
                <a:gd name="T3" fmla="*/ 0 h 40"/>
                <a:gd name="T4" fmla="*/ 0 w 68"/>
                <a:gd name="T5" fmla="*/ 20 h 40"/>
                <a:gd name="T6" fmla="*/ 20 w 68"/>
                <a:gd name="T7" fmla="*/ 40 h 40"/>
                <a:gd name="T8" fmla="*/ 48 w 68"/>
                <a:gd name="T9" fmla="*/ 40 h 40"/>
                <a:gd name="T10" fmla="*/ 68 w 68"/>
                <a:gd name="T11" fmla="*/ 20 h 40"/>
                <a:gd name="T12" fmla="*/ 48 w 68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0">
                  <a:moveTo>
                    <a:pt x="4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9" y="40"/>
                    <a:pt x="68" y="31"/>
                    <a:pt x="68" y="20"/>
                  </a:cubicBezTo>
                  <a:cubicBezTo>
                    <a:pt x="68" y="9"/>
                    <a:pt x="5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2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40305" y="1636395"/>
            <a:ext cx="26193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项目总进度</a:t>
            </a:r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100%</a:t>
            </a:r>
            <a:endParaRPr lang="en-US" altLang="zh-CN" sz="2000" b="1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Poppins" panose="000005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59" name="图片 5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9" y="751114"/>
            <a:ext cx="523253" cy="509392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2346960" y="2458085"/>
          <a:ext cx="7498080" cy="335089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054225"/>
                <a:gridCol w="5443855"/>
              </a:tblGrid>
              <a:tr h="59880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sz="2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本次迭代期任务完成总览</a:t>
                      </a:r>
                      <a:endParaRPr lang="zh-CN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50000">
                          <a:schemeClr val="accent2"/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王恩宇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修复存在的</a:t>
                      </a:r>
                      <a:r>
                        <a:rPr lang="en-US" altLang="zh-CN"/>
                        <a:t>bug</a:t>
                      </a: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对项目进行打包和部署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陈君熠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提高了XML映射文件的复用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实现了图片上传查看功能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按照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将返回码内容全部翻新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徐嘉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接口测试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自动化测试代码编写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缺陷报告编写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黄自丹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进一步优化</a:t>
                      </a:r>
                      <a:r>
                        <a:rPr lang="en-US" altLang="zh-CN"/>
                        <a:t>A</a:t>
                      </a:r>
                      <a:r>
                        <a:rPr lang="zh-CN" altLang="en-US"/>
                        <a:t>版需求规格说明书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撰写第三次阶段性评审报告以及</a:t>
                      </a:r>
                      <a:r>
                        <a:rPr lang="en-US" altLang="zh-CN"/>
                        <a:t>PPT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商品浏览界面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6" name="演示视频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71955" y="1420495"/>
            <a:ext cx="8613140" cy="425323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938 0.00148148 L -0.20375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</p:spPr>
        <p:txBody>
          <a:bodyPr/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搜索商品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812800" y="1028700"/>
            <a:ext cx="10284460" cy="5069840"/>
            <a:chOff x="1280" y="1620"/>
            <a:chExt cx="16196" cy="7984"/>
          </a:xfrm>
        </p:grpSpPr>
        <p:grpSp>
          <p:nvGrpSpPr>
            <p:cNvPr id="9" name="组合 8"/>
            <p:cNvGrpSpPr/>
            <p:nvPr/>
          </p:nvGrpSpPr>
          <p:grpSpPr>
            <a:xfrm>
              <a:off x="1280" y="1620"/>
              <a:ext cx="16197" cy="7984"/>
              <a:chOff x="1280" y="1620"/>
              <a:chExt cx="16197" cy="798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" y="1620"/>
                <a:ext cx="16197" cy="7984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12485" y="2369"/>
                <a:ext cx="4792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algn="ctr"/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1.</a:t>
                </a:r>
                <a:r>
                  <a:rPr lang="zh-CN" altLang="en-US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用关键字搜索</a:t>
                </a:r>
                <a:endPara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122" y="2311"/>
              <a:ext cx="3937" cy="859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2800" y="1028700"/>
            <a:ext cx="10284460" cy="5067300"/>
            <a:chOff x="1280" y="1620"/>
            <a:chExt cx="16196" cy="798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" y="1620"/>
              <a:ext cx="16196" cy="798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2262" y="2166"/>
              <a:ext cx="4312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2.</a:t>
              </a:r>
              <a:r>
                <a:rPr lang="zh-CN" altLang="en-US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类别搜索</a:t>
              </a:r>
              <a:endPara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6" y="2166"/>
              <a:ext cx="1750" cy="680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104 0 L -0.215834 -0.0029629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6076950" cy="9899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富媒体商品描述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70" y="1140460"/>
            <a:ext cx="9740900" cy="49269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9 0.00148148 L -0.168854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1" y="-137160"/>
            <a:ext cx="12481561" cy="722376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3065994" y="2199315"/>
            <a:ext cx="59965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>
                <a:gradFill>
                  <a:gsLst>
                    <a:gs pos="0">
                      <a:schemeClr val="accent1">
                        <a:alpha val="45000"/>
                      </a:schemeClr>
                    </a:gs>
                    <a:gs pos="100000">
                      <a:schemeClr val="tx1">
                        <a:alpha val="30000"/>
                      </a:schemeClr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TWO</a:t>
            </a:r>
            <a:endParaRPr lang="en-US" altLang="zh-CN" sz="8800">
              <a:gradFill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tx1">
                      <a:alpha val="30000"/>
                    </a:schemeClr>
                  </a:gs>
                </a:gsLst>
                <a:lin ang="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4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542030" y="3429000"/>
            <a:ext cx="5031105" cy="1009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I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  <a:endParaRPr lang="zh-CN" altLang="en-IN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" name="组合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4758860" y="4722377"/>
            <a:ext cx="2610144" cy="357098"/>
            <a:chOff x="4914265" y="4642166"/>
            <a:chExt cx="2610144" cy="357098"/>
          </a:xfrm>
        </p:grpSpPr>
        <p:sp>
          <p:nvSpPr>
            <p:cNvPr id="6" name="矩形 5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rgbClr val="E7C4A7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TextBox 46"/>
            <p:cNvSpPr txBox="1"/>
            <p:nvPr/>
          </p:nvSpPr>
          <p:spPr>
            <a:xfrm>
              <a:off x="4914265" y="4673281"/>
              <a:ext cx="996315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  <a:endParaRPr lang="en-US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787140" y="186690"/>
          <a:ext cx="4617720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64920"/>
                <a:gridCol w="335280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王恩宇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修复存在的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bug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对项目进行打包和部署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1322705" y="1737360"/>
            <a:ext cx="182880" cy="338328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621790" y="1028700"/>
            <a:ext cx="8948420" cy="5568950"/>
            <a:chOff x="1988" y="1827"/>
            <a:chExt cx="14092" cy="8770"/>
          </a:xfrm>
        </p:grpSpPr>
        <p:sp>
          <p:nvSpPr>
            <p:cNvPr id="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6"/>
              </p:custDataLst>
            </p:nvPr>
          </p:nvSpPr>
          <p:spPr>
            <a:xfrm>
              <a:off x="1988" y="1827"/>
              <a:ext cx="14092" cy="357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part1-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前端打包时的优化方案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在打包过程中，文件体积高达7MB，考虑到服务器资源的珍贵性，流量成本高昂，我们必须采取措施以缩减打包文件的体积。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两项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有效的优化策略：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、在打包过程中排除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sourcemap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的引入，此举可将文件体积</a:t>
              </a:r>
              <a:r>
                <a:rPr lang="zh-CN" altLang="en-US" sz="1400" i="1" u="sng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降低至3MB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，显著减少资源消耗。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、在打包时采用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CDN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（内容分发网络）优化策略，以进一步降低服务器负载和提高访问效率。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7"/>
              </p:custDataLst>
            </p:nvPr>
          </p:nvSpPr>
          <p:spPr>
            <a:xfrm>
              <a:off x="1989" y="5718"/>
              <a:ext cx="14091" cy="487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part2-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在前后端项目部署的过程中，我们面临以下问题及相应的解决方案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问题：</a:t>
              </a:r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当通过命令行执行ipconfig命令所获取的IP地址，实际上是由我国网络运营商分配的局域网地址。因此，基于该私网IP地址，外部用户无法访问到本地计算机上所提供的服务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两个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解决方案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、部署项目到云服务器获取公网IP，便于外部访问，但面临较高的租赁成本。 鉴于网站仅作展示，我们寻找无需额外费用的替代方案。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、利用</a:t>
              </a:r>
              <a:r>
                <a:rPr lang="zh-CN" alt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内网穿透技术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部署项目，无需云服务器，节省成本，同时打破私网IP限制。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tags/tag1.xml><?xml version="1.0" encoding="utf-8"?>
<p:tagLst xmlns:p="http://schemas.openxmlformats.org/presentationml/2006/main">
  <p:tag name="TABLE_ENDDRAG_ORIGIN_RECT" val="590*209"/>
  <p:tag name="TABLE_ENDDRAG_RECT" val="144*210*590*209"/>
</p:tagLst>
</file>

<file path=ppt/tags/tag10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11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12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13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  <p:tag name="KSO_WPP_MARK_KEY" val="6c47371e-f205-4d7f-b8f2-dd72fd383467"/>
  <p:tag name="commondata" val="eyJoZGlkIjoiYmU3NWZlNGVlOGZiM2E3YTYxOTkzODllZmVkMDk4OGEifQ==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TABLE_ENDDRAG_ORIGIN_RECT" val="363*50"/>
  <p:tag name="TABLE_ENDDRAG_RECT" val="182*50*363*50"/>
</p:tagLst>
</file>

<file path=ppt/tags/tag4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5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6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7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8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9.xml><?xml version="1.0" encoding="utf-8"?>
<p:tagLst xmlns:p="http://schemas.openxmlformats.org/presentationml/2006/main">
  <p:tag name="TABLE_ENDDRAG_ORIGIN_RECT" val="411*72"/>
  <p:tag name="TABLE_ENDDRAG_RECT" val="315*1*411*7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B26B4"/>
      </a:accent1>
      <a:accent2>
        <a:srgbClr val="0FF5FF"/>
      </a:accent2>
      <a:accent3>
        <a:srgbClr val="F1B8FD"/>
      </a:accent3>
      <a:accent4>
        <a:srgbClr val="FDD08D"/>
      </a:accent4>
      <a:accent5>
        <a:srgbClr val="46E8D0"/>
      </a:accent5>
      <a:accent6>
        <a:srgbClr val="A8ADFF"/>
      </a:accent6>
      <a:hlink>
        <a:srgbClr val="44EEC6"/>
      </a:hlink>
      <a:folHlink>
        <a:srgbClr val="BFBFBF"/>
      </a:folHlink>
    </a:clrScheme>
    <a:fontScheme name="Office">
      <a:maj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5780</Words>
  <Application>WPS 演示</Application>
  <PresentationFormat>自定义</PresentationFormat>
  <Paragraphs>182</Paragraphs>
  <Slides>16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思源黑体 CN Regular</vt:lpstr>
      <vt:lpstr>黑体</vt:lpstr>
      <vt:lpstr>思源黑体 CN Regular</vt:lpstr>
      <vt:lpstr>微软雅黑</vt:lpstr>
      <vt:lpstr>Wingdings</vt:lpstr>
      <vt:lpstr>Arial</vt:lpstr>
      <vt:lpstr>Aharoni</vt:lpstr>
      <vt:lpstr>Segoe Print</vt:lpstr>
      <vt:lpstr>Gill Sans MT</vt:lpstr>
      <vt:lpstr>Poppins</vt:lpstr>
      <vt:lpstr>Arial Unicode MS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项目进度</vt:lpstr>
      <vt:lpstr>项目成果展示—商品浏览界面</vt:lpstr>
      <vt:lpstr>项目成果展示—搜索商品</vt:lpstr>
      <vt:lpstr>项目成果展示—富媒体商品描述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抽象艺术</dc:title>
  <dc:creator>第一PPT</dc:creator>
  <cp:keywords>www.1ppt.com</cp:keywords>
  <dc:description>www.1ppt.com</dc:description>
  <cp:lastModifiedBy>H.丹丹</cp:lastModifiedBy>
  <cp:revision>66</cp:revision>
  <dcterms:created xsi:type="dcterms:W3CDTF">2018-05-22T08:46:00Z</dcterms:created>
  <dcterms:modified xsi:type="dcterms:W3CDTF">2024-11-13T14:17:47Z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58253227F6AD4A3EB3708EAFF39CAD9D</vt:lpwstr>
  </property>
  <property fmtid="{D5CDD505-2E9C-101B-9397-08002B2CF9AE}" pid="3" name="KSOProductBuildVer">
    <vt:lpwstr>2052-12.1.0.18608</vt:lpwstr>
  </property>
</Properties>
</file>